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2"/>
  </p:notesMasterIdLst>
  <p:sldIdLst>
    <p:sldId id="256" r:id="rId2"/>
    <p:sldId id="259" r:id="rId3"/>
    <p:sldId id="280" r:id="rId4"/>
    <p:sldId id="258" r:id="rId5"/>
    <p:sldId id="260" r:id="rId6"/>
    <p:sldId id="268" r:id="rId7"/>
    <p:sldId id="265" r:id="rId8"/>
    <p:sldId id="266" r:id="rId9"/>
    <p:sldId id="267" r:id="rId10"/>
    <p:sldId id="289" r:id="rId11"/>
    <p:sldId id="288" r:id="rId12"/>
    <p:sldId id="271" r:id="rId13"/>
    <p:sldId id="273" r:id="rId14"/>
    <p:sldId id="272" r:id="rId15"/>
    <p:sldId id="270" r:id="rId16"/>
    <p:sldId id="274" r:id="rId17"/>
    <p:sldId id="262" r:id="rId18"/>
    <p:sldId id="263" r:id="rId19"/>
    <p:sldId id="275" r:id="rId20"/>
    <p:sldId id="276" r:id="rId21"/>
    <p:sldId id="277" r:id="rId22"/>
    <p:sldId id="264" r:id="rId23"/>
    <p:sldId id="279" r:id="rId24"/>
    <p:sldId id="281" r:id="rId25"/>
    <p:sldId id="282" r:id="rId26"/>
    <p:sldId id="283" r:id="rId27"/>
    <p:sldId id="284" r:id="rId28"/>
    <p:sldId id="286" r:id="rId29"/>
    <p:sldId id="287" r:id="rId30"/>
    <p:sldId id="285" r:id="rId31"/>
  </p:sldIdLst>
  <p:sldSz cx="9037638" cy="6858000"/>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696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3" autoAdjust="0"/>
  </p:normalViewPr>
  <p:slideViewPr>
    <p:cSldViewPr>
      <p:cViewPr varScale="1">
        <p:scale>
          <a:sx n="110" d="100"/>
          <a:sy n="110" d="100"/>
        </p:scale>
        <p:origin x="-1026" y="-90"/>
      </p:cViewPr>
      <p:guideLst>
        <p:guide orient="horz" pos="2160"/>
        <p:guide pos="2847"/>
      </p:guideLst>
    </p:cSldViewPr>
  </p:slideViewPr>
  <p:outlineViewPr>
    <p:cViewPr>
      <p:scale>
        <a:sx n="33" d="100"/>
        <a:sy n="33" d="100"/>
      </p:scale>
      <p:origin x="60" y="3057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ru-RU"/>
  <c:chart>
    <c:title>
      <c:tx>
        <c:rich>
          <a:bodyPr/>
          <a:lstStyle/>
          <a:p>
            <a:pPr>
              <a:defRPr/>
            </a:pPr>
            <a:r>
              <a:rPr lang="ru-RU" dirty="0"/>
              <a:t>Результаты </a:t>
            </a:r>
            <a:r>
              <a:rPr lang="ru-RU" dirty="0" smtClean="0"/>
              <a:t>кампании в разрезе объектов</a:t>
            </a:r>
            <a:r>
              <a:rPr lang="ru-RU" baseline="0" dirty="0" smtClean="0"/>
              <a:t> капитального </a:t>
            </a:r>
            <a:r>
              <a:rPr lang="ru-RU" baseline="0" dirty="0" smtClean="0"/>
              <a:t>строительства с утвержденной проектной документацией </a:t>
            </a:r>
            <a:r>
              <a:rPr lang="ru-RU" dirty="0" smtClean="0"/>
              <a:t>  </a:t>
            </a:r>
            <a:endParaRPr lang="ru-RU" dirty="0"/>
          </a:p>
        </c:rich>
      </c:tx>
      <c:layout/>
    </c:title>
    <c:view3D>
      <c:rotX val="30"/>
      <c:perspective val="30"/>
    </c:view3D>
    <c:plotArea>
      <c:layout/>
      <c:pie3DChart>
        <c:varyColors val="1"/>
        <c:ser>
          <c:idx val="0"/>
          <c:order val="0"/>
          <c:tx>
            <c:strRef>
              <c:f>Лист1!$B$1</c:f>
              <c:strCache>
                <c:ptCount val="1"/>
                <c:pt idx="0">
                  <c:v>Результаты кампании</c:v>
                </c:pt>
              </c:strCache>
            </c:strRef>
          </c:tx>
          <c:spPr>
            <a:effectLst>
              <a:innerShdw blurRad="63500" dist="50800" dir="13500000">
                <a:prstClr val="black">
                  <a:alpha val="50000"/>
                </a:prstClr>
              </a:innerShdw>
            </a:effectLst>
            <a:scene3d>
              <a:camera prst="orthographicFront"/>
              <a:lightRig rig="threePt" dir="t"/>
            </a:scene3d>
            <a:sp3d prstMaterial="dkEdge">
              <a:bevelT/>
              <a:bevelB w="165100" prst="coolSlant"/>
            </a:sp3d>
          </c:spPr>
          <c:dLbls>
            <c:showVal val="1"/>
            <c:showLeaderLines val="1"/>
          </c:dLbls>
          <c:cat>
            <c:strRef>
              <c:f>Лист1!$A$2:$A$6</c:f>
              <c:strCache>
                <c:ptCount val="5"/>
                <c:pt idx="0">
                  <c:v>Всего объектов </c:v>
                </c:pt>
                <c:pt idx="1">
                  <c:v>Получено разрешений</c:v>
                </c:pt>
                <c:pt idx="2">
                  <c:v>Не требуется</c:v>
                </c:pt>
                <c:pt idx="3">
                  <c:v>В работе</c:v>
                </c:pt>
                <c:pt idx="4">
                  <c:v>Игнорирование</c:v>
                </c:pt>
              </c:strCache>
            </c:strRef>
          </c:cat>
          <c:val>
            <c:numRef>
              <c:f>Лист1!$B$2:$B$6</c:f>
              <c:numCache>
                <c:formatCode>General</c:formatCode>
                <c:ptCount val="5"/>
                <c:pt idx="0">
                  <c:v>221</c:v>
                </c:pt>
                <c:pt idx="1">
                  <c:v>55</c:v>
                </c:pt>
                <c:pt idx="2">
                  <c:v>73</c:v>
                </c:pt>
                <c:pt idx="3">
                  <c:v>89</c:v>
                </c:pt>
                <c:pt idx="4">
                  <c:v>4</c:v>
                </c:pt>
              </c:numCache>
            </c:numRef>
          </c:val>
        </c:ser>
      </c:pie3DChart>
    </c:plotArea>
    <c:legend>
      <c:legendPos val="r"/>
      <c:layout>
        <c:manualLayout>
          <c:xMode val="edge"/>
          <c:yMode val="edge"/>
          <c:x val="0.63805186970920824"/>
          <c:y val="0.18821063933993901"/>
          <c:w val="0.35882496008121245"/>
          <c:h val="0.76872715970312333"/>
        </c:manualLayout>
      </c:layout>
    </c:legend>
    <c:plotVisOnly val="1"/>
  </c:chart>
  <c:txPr>
    <a:bodyPr/>
    <a:lstStyle/>
    <a:p>
      <a:pPr>
        <a:defRPr sz="1800"/>
      </a:pPr>
      <a:endParaRPr lang="ru-RU"/>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2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85A1F5FD-530B-4617-8B7E-5B6C70A210E9}" type="datetimeFigureOut">
              <a:rPr lang="ru-RU" smtClean="0"/>
              <a:pPr/>
              <a:t>18.11.2013</a:t>
            </a:fld>
            <a:endParaRPr lang="ru-RU"/>
          </a:p>
        </p:txBody>
      </p:sp>
      <p:sp>
        <p:nvSpPr>
          <p:cNvPr id="4" name="Образ слайда 3"/>
          <p:cNvSpPr>
            <a:spLocks noGrp="1" noRot="1" noChangeAspect="1"/>
          </p:cNvSpPr>
          <p:nvPr>
            <p:ph type="sldImg" idx="2"/>
          </p:nvPr>
        </p:nvSpPr>
        <p:spPr>
          <a:xfrm>
            <a:off x="2878138" y="514350"/>
            <a:ext cx="3387725" cy="25717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718DF23D-408E-4B56-B09B-38252F7C16A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878138" y="514350"/>
            <a:ext cx="3387725" cy="2571750"/>
          </a:xfrm>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718DF23D-408E-4B56-B09B-38252F7C16AB}" type="slidenum">
              <a:rPr lang="ru-RU" smtClean="0"/>
              <a:pPr/>
              <a:t>23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27196" y="1371600"/>
            <a:ext cx="776031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27196" y="3228536"/>
            <a:ext cx="7763331"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83D8240A-BADD-4754-AEA6-7322F6B5AC6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2287" y="914401"/>
            <a:ext cx="2033469"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1882" y="914401"/>
            <a:ext cx="5949778"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4183" y="1316736"/>
            <a:ext cx="7681992"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24183" y="2704664"/>
            <a:ext cx="7681992"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3D8240A-BADD-4754-AEA6-7322F6B5AC6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704088"/>
            <a:ext cx="8133874"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1882" y="1920085"/>
            <a:ext cx="3991623"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594133" y="1920085"/>
            <a:ext cx="3991623"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704088"/>
            <a:ext cx="8133874"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1882" y="1855248"/>
            <a:ext cx="3993193"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590995" y="1859758"/>
            <a:ext cx="3994762"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1882" y="2514600"/>
            <a:ext cx="399319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590995" y="2514600"/>
            <a:ext cx="3994762"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704088"/>
            <a:ext cx="8209188"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823" y="514352"/>
            <a:ext cx="2711291"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77823" y="1676400"/>
            <a:ext cx="2711291"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33465" y="1676400"/>
            <a:ext cx="505229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3D8240A-BADD-4754-AEA6-7322F6B5AC6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28929" y="1108077"/>
            <a:ext cx="5196642"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7911031" y="5359769"/>
            <a:ext cx="153640"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2509" y="1176997"/>
            <a:ext cx="218710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2509" y="2828785"/>
            <a:ext cx="2184096"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3B92C49-61BB-4800-A978-F2F0214BCFFB}" type="datetimeFigureOut">
              <a:rPr lang="ru-RU" smtClean="0"/>
              <a:pPr/>
              <a:t>18.11.2013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7983247" y="6356351"/>
            <a:ext cx="602509" cy="365125"/>
          </a:xfrm>
        </p:spPr>
        <p:txBody>
          <a:bodyPr/>
          <a:lstStyle/>
          <a:p>
            <a:fld id="{83D8240A-BADD-4754-AEA6-7322F6B5AC60}" type="slidenum">
              <a:rPr lang="ru-RU" smtClean="0"/>
              <a:pPr/>
              <a:t>‹#›</a:t>
            </a:fld>
            <a:endParaRPr lang="ru-RU"/>
          </a:p>
        </p:txBody>
      </p:sp>
      <p:sp>
        <p:nvSpPr>
          <p:cNvPr id="3" name="Рисунок 2"/>
          <p:cNvSpPr>
            <a:spLocks noGrp="1"/>
          </p:cNvSpPr>
          <p:nvPr>
            <p:ph type="pic" idx="1"/>
          </p:nvPr>
        </p:nvSpPr>
        <p:spPr>
          <a:xfrm rot="420000">
            <a:off x="3445247" y="1199517"/>
            <a:ext cx="4564007"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414" y="5816600"/>
            <a:ext cx="9056466"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30535" y="6219826"/>
            <a:ext cx="4707103"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60000"/>
                <a:lumOff val="40000"/>
              </a:schemeClr>
            </a:gs>
            <a:gs pos="50000">
              <a:schemeClr val="accent1">
                <a:tint val="44500"/>
                <a:satMod val="160000"/>
              </a:schemeClr>
            </a:gs>
            <a:gs pos="100000">
              <a:schemeClr val="accent1">
                <a:tint val="23500"/>
                <a:satMod val="160000"/>
              </a:schemeClr>
            </a:gs>
          </a:gsLst>
          <a:lin ang="18900000" scaled="1"/>
          <a:tileRect/>
        </a:grad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414" y="-7144"/>
            <a:ext cx="9056466"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30535" y="-7143"/>
            <a:ext cx="4707103"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1882" y="704088"/>
            <a:ext cx="8133874"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1882" y="1935480"/>
            <a:ext cx="8133874"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1882" y="6356351"/>
            <a:ext cx="2108782"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3B92C49-61BB-4800-A978-F2F0214BCFFB}" type="datetimeFigureOut">
              <a:rPr lang="ru-RU" smtClean="0"/>
              <a:pPr/>
              <a:t>18.11.2013</a:t>
            </a:fld>
            <a:endParaRPr lang="ru-RU"/>
          </a:p>
        </p:txBody>
      </p:sp>
      <p:sp>
        <p:nvSpPr>
          <p:cNvPr id="22" name="Нижний колонтитул 21"/>
          <p:cNvSpPr>
            <a:spLocks noGrp="1"/>
          </p:cNvSpPr>
          <p:nvPr>
            <p:ph type="ftr" sz="quarter" idx="3"/>
          </p:nvPr>
        </p:nvSpPr>
        <p:spPr>
          <a:xfrm>
            <a:off x="2635978" y="6356351"/>
            <a:ext cx="3313801"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832619" y="6356351"/>
            <a:ext cx="753137"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3D8240A-BADD-4754-AEA6-7322F6B5AC60}" type="slidenum">
              <a:rPr lang="ru-RU" smtClean="0"/>
              <a:pPr/>
              <a:t>‹#›</a:t>
            </a:fld>
            <a:endParaRPr lang="ru-RU"/>
          </a:p>
        </p:txBody>
      </p:sp>
      <p:grpSp>
        <p:nvGrpSpPr>
          <p:cNvPr id="2" name="Группа 1"/>
          <p:cNvGrpSpPr/>
          <p:nvPr/>
        </p:nvGrpSpPr>
        <p:grpSpPr>
          <a:xfrm>
            <a:off x="-18796" y="202408"/>
            <a:ext cx="9073761"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1048;&#1079;&#1074;&#1077;&#1097;&#1077;&#1085;&#1080;&#1077;%20&#1086;%20&#1085;&#1072;&#1095;&#1072;&#1083;&#1077;%20&#1089;&#1090;&#1088;-&#1074;&#1072;.docx"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file:///G:\&#1044;&#1086;&#1082;&#1083;&#1072;&#1076;%20&#1089;&#1077;&#1084;&#1080;&#1085;&#1072;&#1088;\&#1048;&#1079;&#1074;&#1077;&#1097;&#1077;&#1085;&#1080;&#1077;%20&#1086;%20&#1085;&#1072;&#1095;&#1072;&#1083;&#1077;%20&#1089;&#1090;&#1088;-&#1074;&#1072;.docx" TargetMode="External"/></Relationships>
</file>

<file path=ppt/slides/_rels/slide11.xml.rels><?xml version="1.0" encoding="UTF-8" standalone="yes"?>
<Relationships xmlns="http://schemas.openxmlformats.org/package/2006/relationships"><Relationship Id="rId8" Type="http://schemas.openxmlformats.org/officeDocument/2006/relationships/oleObject" Target="file:///G:\&#1044;&#1086;&#1082;&#1083;&#1072;&#1076;%20&#1089;&#1077;&#1084;&#1080;&#1085;&#1072;&#1088;\&#1087;&#1088;&#1077;&#1079;&#1077;&#1085;&#1090;&#1072;&#1094;&#1080;&#1103;\rd11-03-2006.doc" TargetMode="External"/><Relationship Id="rId13" Type="http://schemas.openxmlformats.org/officeDocument/2006/relationships/hyperlink" Target="&#1048;&#1079;&#1074;&#1077;&#1097;&#1077;&#1085;&#1080;&#1077;%20&#1086;&#1073;%20&#1091;&#1089;&#1090;&#1088;&#1072;&#1085;&#1077;&#1085;&#1080;&#1080;%20&#1085;&#1072;&#1088;&#1091;&#1096;&#1077;&#1085;&#1080;&#1081;.docx" TargetMode="External"/><Relationship Id="rId18" Type="http://schemas.openxmlformats.org/officeDocument/2006/relationships/oleObject" Target="file:///G:\&#1044;&#1086;&#1082;&#1083;&#1072;&#1076;%20&#1089;&#1077;&#1084;&#1080;&#1085;&#1072;&#1088;\&#1087;&#1088;&#1077;&#1079;&#1077;&#1085;&#1090;&#1072;&#1094;&#1080;&#1103;\&#1048;&#1079;&#1074;&#1077;&#1097;&#1077;&#1085;&#1080;&#1077;%20&#1086;%20&#1074;&#1086;&#1079;&#1085;&#1080;&#1082;&#1085;&#1086;&#1074;&#1077;&#1085;&#1080;&#1080;%20&#1072;&#1074;&#1072;&#1088;&#1080;&#1081;&#1085;&#1086;&#1081;%20&#1089;&#1080;&#1090;&#1091;&#1072;&#1094;&#1080;&#1080;.docx" TargetMode="External"/><Relationship Id="rId3" Type="http://schemas.openxmlformats.org/officeDocument/2006/relationships/hyperlink" Target="&#1087;&#1088;&#1086;&#1075;&#1088;&#1072;&#1084;&#1084;&#1072;%20&#1087;&#1088;&#1086;&#1074;&#1077;&#1076;&#1077;&#1085;&#1080;&#1103;%20&#1087;&#1088;&#1086;&#1074;&#1077;&#1088;&#1086;&#1082;.docx" TargetMode="External"/><Relationship Id="rId7" Type="http://schemas.openxmlformats.org/officeDocument/2006/relationships/hyperlink" Target="rd11-03-2006.doc" TargetMode="External"/><Relationship Id="rId12" Type="http://schemas.openxmlformats.org/officeDocument/2006/relationships/oleObject" Target="file:///G:\&#1044;&#1086;&#1082;&#1083;&#1072;&#1076;%20&#1089;&#1077;&#1084;&#1080;&#1085;&#1072;&#1088;\&#1087;&#1088;&#1077;&#1079;&#1077;&#1085;&#1090;&#1072;&#1094;&#1080;&#1103;\rd11-05-2007.doc" TargetMode="External"/><Relationship Id="rId17" Type="http://schemas.openxmlformats.org/officeDocument/2006/relationships/hyperlink" Target="&#1048;&#1079;&#1074;&#1077;&#1097;&#1077;&#1085;&#1080;&#1077;%20&#1086;%20&#1074;&#1086;&#1079;&#1085;&#1080;&#1082;&#1085;&#1086;&#1074;&#1077;&#1085;&#1080;&#1080;%20&#1072;&#1074;&#1072;&#1088;&#1080;&#1081;&#1085;&#1086;&#1081;%20&#1089;&#1080;&#1090;&#1091;&#1072;&#1094;&#1080;&#1080;.docx" TargetMode="External"/><Relationship Id="rId2" Type="http://schemas.openxmlformats.org/officeDocument/2006/relationships/slideLayout" Target="../slideLayouts/slideLayout2.xml"/><Relationship Id="rId16" Type="http://schemas.openxmlformats.org/officeDocument/2006/relationships/oleObject" Target="file:///G:\&#1044;&#1086;&#1082;&#1083;&#1072;&#1076;%20&#1089;&#1077;&#1084;&#1080;&#1085;&#1072;&#1088;\&#1087;&#1088;&#1077;&#1079;&#1077;&#1085;&#1090;&#1072;&#1094;&#1080;&#1103;\&#1080;&#1079;&#1074;&#1077;&#1097;&#1077;&#1085;&#1080;&#1077;%20&#1086;%20&#1089;&#1088;&#1086;&#1082;&#1072;&#1093;%20&#1079;&#1072;&#1074;&#1077;&#1088;&#1096;&#1077;&#1085;&#1080;&#1103;%20&#1088;&#1072;&#1073;&#1086;&#1090;,%20&#1087;&#1086;&#1076;&#1083;&#1077;&#1078;.%20&#1087;&#1088;&#1086;&#1074;&#1077;&#1088;&#1082;&#1077;.docx" TargetMode="External"/><Relationship Id="rId1" Type="http://schemas.openxmlformats.org/officeDocument/2006/relationships/vmlDrawing" Target="../drawings/vmlDrawing4.vml"/><Relationship Id="rId6" Type="http://schemas.openxmlformats.org/officeDocument/2006/relationships/oleObject" Target="file:///G:\&#1044;&#1086;&#1082;&#1083;&#1072;&#1076;%20&#1089;&#1077;&#1084;&#1080;&#1085;&#1072;&#1088;\rd11-02-2006.doc" TargetMode="External"/><Relationship Id="rId11" Type="http://schemas.openxmlformats.org/officeDocument/2006/relationships/hyperlink" Target="rd11-05-2007.doc" TargetMode="External"/><Relationship Id="rId5" Type="http://schemas.openxmlformats.org/officeDocument/2006/relationships/hyperlink" Target="rd11-02-2006.doc" TargetMode="External"/><Relationship Id="rId15" Type="http://schemas.openxmlformats.org/officeDocument/2006/relationships/hyperlink" Target="&#1080;&#1079;&#1074;&#1077;&#1097;&#1077;&#1085;&#1080;&#1077;%20&#1086;%20&#1089;&#1088;&#1086;&#1082;&#1072;&#1093;%20&#1079;&#1072;&#1074;&#1077;&#1088;&#1096;&#1077;&#1085;&#1080;&#1103;%20&#1088;&#1072;&#1073;&#1086;&#1090;,%20&#1087;&#1086;&#1076;&#1083;&#1077;&#1078;.%20&#1087;&#1088;&#1086;&#1074;&#1077;&#1088;&#1082;&#1077;.docx" TargetMode="External"/><Relationship Id="rId10" Type="http://schemas.openxmlformats.org/officeDocument/2006/relationships/oleObject" Target="file:///G:\&#1044;&#1086;&#1082;&#1083;&#1072;&#1076;%20&#1089;&#1077;&#1084;&#1080;&#1085;&#1072;&#1088;\&#1087;&#1088;&#1077;&#1079;&#1077;&#1085;&#1090;&#1072;&#1094;&#1080;&#1103;\rd11-04-2006.doc" TargetMode="External"/><Relationship Id="rId4" Type="http://schemas.openxmlformats.org/officeDocument/2006/relationships/oleObject" Target="file:///G:\&#1044;&#1086;&#1082;&#1083;&#1072;&#1076;%20&#1089;&#1077;&#1084;&#1080;&#1085;&#1072;&#1088;\&#1087;&#1088;&#1086;&#1075;&#1088;&#1072;&#1084;&#1084;&#1072;%20&#1087;&#1088;&#1086;&#1074;&#1077;&#1076;&#1077;&#1085;&#1080;&#1103;%20&#1087;&#1088;&#1086;&#1074;&#1077;&#1088;&#1086;&#1082;.docx" TargetMode="External"/><Relationship Id="rId9" Type="http://schemas.openxmlformats.org/officeDocument/2006/relationships/hyperlink" Target="rd11-04-2006.doc" TargetMode="External"/><Relationship Id="rId14" Type="http://schemas.openxmlformats.org/officeDocument/2006/relationships/oleObject" Target="file:///G:\&#1044;&#1086;&#1082;&#1083;&#1072;&#1076;%20&#1089;&#1077;&#1084;&#1080;&#1085;&#1072;&#1088;\&#1087;&#1088;&#1077;&#1079;&#1077;&#1085;&#1090;&#1072;&#1094;&#1080;&#1103;\&#1048;&#1079;&#1074;&#1077;&#1097;&#1077;&#1085;&#1080;&#1077;%20&#1086;&#1073;%20&#1091;&#1089;&#1090;&#1088;&#1072;&#1085;&#1077;&#1085;&#1080;&#1080;%20&#1085;&#1072;&#1088;&#1091;&#1096;&#1077;&#1085;&#1080;&#1081;.docx"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1057;&#1053;&#1080;&#1055;%2012-01-2004.pdf" TargetMode="Externa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file:///G:\&#1044;&#1086;&#1082;&#1083;&#1072;&#1076;%20&#1089;&#1077;&#1084;&#1080;&#1085;&#1072;&#1088;\&#1087;&#1088;&#1077;&#1079;&#1077;&#1085;&#1090;&#1072;&#1094;&#1080;&#1103;\&#1055;&#1088;&#1077;&#1095;&#1077;&#1085;&#1100;%20&#1089;&#1090;&#1072;&#1085;&#1076;&#1072;&#1088;&#1090;&#1086;&#1074;.docx" TargetMode="External"/><Relationship Id="rId5" Type="http://schemas.openxmlformats.org/officeDocument/2006/relationships/hyperlink" Target="&#1055;&#1088;&#1077;&#1095;&#1077;&#1085;&#1100;%20&#1089;&#1090;&#1072;&#1085;&#1076;&#1072;&#1088;&#1090;&#1086;&#1074;.docx" TargetMode="External"/><Relationship Id="rId4" Type="http://schemas.openxmlformats.org/officeDocument/2006/relationships/oleObject" Target="file:///G:\&#1044;&#1086;&#1082;&#1083;&#1072;&#1076;%20&#1089;&#1077;&#1084;&#1080;&#1085;&#1072;&#1088;\&#1087;&#1088;&#1077;&#1079;&#1077;&#1085;&#1090;&#1072;&#1094;&#1080;&#1103;\&#1057;&#1053;&#1080;&#1055;%2012-01-2004.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1048;&#1079;&#1074;&#1077;&#1097;&#1077;&#1085;&#1080;&#1077;%20&#1086;&#1073;%20&#1086;&#1082;&#1086;&#1085;&#1095;&#1072;&#1085;&#1080;&#1080;%20&#1089;&#1090;&#1088;&#1086;&#1080;&#1090;&#1077;&#1083;&#1100;&#1089;&#1090;&#1074;&#1072;.docx" TargetMode="Externa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file:///G:\&#1044;&#1086;&#1082;&#1083;&#1072;&#1076;%20&#1089;&#1077;&#1084;&#1080;&#1085;&#1072;&#1088;\&#1059;&#1074;&#1077;&#1076;&#1086;&#1084;&#1083;&#1077;&#1085;&#1080;&#1077;%20&#1086;%20&#1087;&#1088;&#1086;&#1074;&#1077;&#1088;&#1082;&#1077;.docx" TargetMode="External"/><Relationship Id="rId5" Type="http://schemas.openxmlformats.org/officeDocument/2006/relationships/hyperlink" Target="&#1059;&#1074;&#1077;&#1076;&#1086;&#1084;&#1083;&#1077;&#1085;&#1080;&#1077;%20&#1086;%20&#1087;&#1088;&#1086;&#1074;&#1077;&#1088;&#1082;&#1077;.docx" TargetMode="External"/><Relationship Id="rId4" Type="http://schemas.openxmlformats.org/officeDocument/2006/relationships/oleObject" Target="file:///G:\&#1044;&#1086;&#1082;&#1083;&#1072;&#1076;%20&#1089;&#1077;&#1084;&#1080;&#1085;&#1072;&#1088;\&#1048;&#1079;&#1074;&#1077;&#1097;&#1077;&#1085;&#1080;&#1077;%20&#1086;&#1073;%20&#1086;&#1082;&#1086;&#1085;&#1095;&#1072;&#1085;&#1080;&#1080;%20&#1089;&#1090;&#1088;&#1086;&#1080;&#1090;&#1077;&#1083;&#1100;&#1089;&#1090;&#1074;&#1072;.docx"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1072;&#1082;&#1090;%20&#1087;&#1088;&#1086;&#1074;&#1077;&#1088;&#1082;&#1080;.docx" TargetMode="Externa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file:///G:\&#1044;&#1086;&#1082;&#1083;&#1072;&#1076;%20&#1089;&#1077;&#1084;&#1080;&#1085;&#1072;&#1088;\&#1072;&#1082;&#1090;%20&#1087;&#1088;&#1086;&#1074;&#1077;&#1088;&#1082;&#1080;.docx"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norm-load.ru/SNiP/Data1/49/49283/index.htm#i98361" TargetMode="External"/><Relationship Id="rId7" Type="http://schemas.openxmlformats.org/officeDocument/2006/relationships/oleObject" Target="file:///G:\&#1044;&#1086;&#1082;&#1083;&#1072;&#1076;%20&#1089;&#1077;&#1084;&#1080;&#1085;&#1072;&#1088;\&#1056;&#1077;&#1096;&#1077;&#1085;&#1080;&#1077;%20&#1086;&#1073;%20&#1086;&#1090;&#1082;&#1072;&#1079;&#1077;%20&#1074;%20&#1047;&#1054;&#1057;.docx" TargetMode="Externa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hyperlink" Target="&#1056;&#1077;&#1096;&#1077;&#1085;&#1080;&#1077;%20&#1086;&#1073;%20&#1086;&#1090;&#1082;&#1072;&#1079;&#1077;%20&#1074;%20&#1047;&#1054;&#1057;.docx" TargetMode="External"/><Relationship Id="rId5" Type="http://schemas.openxmlformats.org/officeDocument/2006/relationships/oleObject" Target="file:///G:\&#1044;&#1086;&#1082;&#1083;&#1072;&#1076;%20&#1089;&#1077;&#1084;&#1080;&#1085;&#1072;&#1088;\&#1047;&#1054;&#1057;.docx" TargetMode="External"/><Relationship Id="rId4" Type="http://schemas.openxmlformats.org/officeDocument/2006/relationships/hyperlink" Target="&#1047;&#1054;&#1057;.docx"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1079;&#1072;&#1103;&#1074;&#1083;&#1077;&#1085;&#1080;&#1077;%20&#1085;&#1072;%20&#1074;&#1074;&#1086;&#1076;%20(&#1052;&#1086;&#1089;&#1082;&#1074;&#1072;).docx" TargetMode="Externa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file:///G:\&#1044;&#1086;&#1082;&#1083;&#1072;&#1076;%20&#1089;&#1077;&#1084;&#1080;&#1085;&#1072;&#1088;\&#1079;&#1072;&#1103;&#1074;&#1083;&#1077;&#1085;&#1080;&#1077;%20&#1085;&#1072;%20&#1074;&#1074;&#1086;&#1076;%20(&#1052;&#1086;&#1089;&#1082;&#1074;&#1072;).doc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1055;&#1086;&#1103;&#1089;&#1085;&#1077;&#1085;&#1080;&#1103;%20&#1082;%20&#1087;&#1088;&#1080;&#1084;&#1077;&#1085;&#1077;&#1085;&#1080;&#1102;%20&#1092;&#1086;&#1088;&#1084;&#1099;%20&#1050;&#1057;-11.docx" TargetMode="External"/><Relationship Id="rId3" Type="http://schemas.openxmlformats.org/officeDocument/2006/relationships/oleObject" Target="file:///G:\&#1044;&#1086;&#1082;&#1083;&#1072;&#1076;%20&#1089;&#1077;&#1084;&#1080;&#1085;&#1072;&#1088;\&#1087;&#1088;&#1077;&#1079;&#1077;&#1085;&#1090;&#1072;&#1094;&#1080;&#1103;\&#1079;&#1072;&#1103;&#1074;&#1083;&#1077;&#1085;&#1080;&#1077;%20&#1086;%20&#1089;&#1086;&#1086;&#1090;&#1074;&#1077;&#1090;&#1089;&#1090;&#1074;&#1080;&#1080;.docx" TargetMode="External"/><Relationship Id="rId7" Type="http://schemas.openxmlformats.org/officeDocument/2006/relationships/oleObject" Target="file:///G:\&#1044;&#1086;&#1082;&#1083;&#1072;&#1076;%20&#1089;&#1077;&#1084;&#1080;&#1085;&#1072;&#1088;\&#1087;&#1088;&#1077;&#1079;&#1077;&#1085;&#1090;&#1072;&#1094;&#1080;&#1103;\KC-11.docx" TargetMode="Externa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hyperlink" Target="KC-11.docx" TargetMode="External"/><Relationship Id="rId5" Type="http://schemas.openxmlformats.org/officeDocument/2006/relationships/oleObject" Target="file:///G:\&#1044;&#1086;&#1082;&#1083;&#1072;&#1076;%20&#1089;&#1077;&#1084;&#1080;&#1085;&#1072;&#1088;\&#1087;&#1088;&#1077;&#1079;&#1077;&#1085;&#1090;&#1072;&#1094;&#1080;&#1103;\&#1079;&#1072;&#1103;&#1074;&#1083;&#1077;&#1085;&#1080;&#1077;%20&#1086;%20&#1089;&#1086;&#1086;&#1090;&#1074;&#1077;&#1090;&#1089;&#1090;&#1074;&#1080;&#1080;%20&#1087;&#1088;&#1086;&#1077;&#1082;&#1090;&#1085;&#1086;&#1081;%20&#1076;&#1086;&#1082;&#1091;&#1084;&#1077;&#1085;&#1090;&#1072;&#1094;&#1080;&#1080;.docx" TargetMode="External"/><Relationship Id="rId4" Type="http://schemas.openxmlformats.org/officeDocument/2006/relationships/hyperlink" Target="&#1079;&#1072;&#1103;&#1074;&#1083;&#1077;&#1085;&#1080;&#1077;%20&#1086;%20&#1089;&#1086;&#1086;&#1090;&#1074;&#1077;&#1090;&#1089;&#1090;&#1074;&#1080;&#1080;%20&#1087;&#1088;&#1086;&#1077;&#1082;&#1090;&#1085;&#1086;&#1081;%20&#1076;&#1086;&#1082;&#1091;&#1084;&#1077;&#1085;&#1090;&#1072;&#1094;&#1080;&#1080;.docx" TargetMode="External"/><Relationship Id="rId9" Type="http://schemas.openxmlformats.org/officeDocument/2006/relationships/oleObject" Target="file:///G:\&#1044;&#1086;&#1082;&#1083;&#1072;&#1076;%20&#1089;&#1077;&#1084;&#1080;&#1085;&#1072;&#1088;\&#1087;&#1088;&#1077;&#1079;&#1077;&#1085;&#1090;&#1072;&#1094;&#1080;&#1103;\&#1055;&#1086;&#1103;&#1089;&#1085;&#1077;&#1085;&#1080;&#1103;%20&#1082;%20&#1087;&#1088;&#1080;&#1084;&#1077;&#1085;&#1077;&#1085;&#1080;&#1102;%20&#1092;&#1086;&#1088;&#1084;&#1099;%20&#1050;&#1057;-11.docx"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1087;&#1077;&#1088;&#1077;&#1095;&#1077;&#1085;&#1100;%20&#1076;&#1086;&#1082;&#1091;&#1084;&#1077;&#1085;&#1090;&#1086;&#1074;%20&#1087;&#1086;&#1076;&#1090;&#1074;&#1077;&#1088;&#1078;&#1076;&#1072;&#1102;&#1097;&#1080;&#1093;%20&#1089;&#1086;&#1086;&#1090;&#1074;%20&#1058;&#1059;.docx" TargetMode="Externa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file:///G:\&#1044;&#1086;&#1082;&#1083;&#1072;&#1076;%20&#1089;&#1077;&#1084;&#1080;&#1085;&#1072;&#1088;\&#1087;&#1088;&#1077;&#1079;&#1077;&#1085;&#1090;&#1072;&#1094;&#1080;&#1103;\&#1087;&#1077;&#1088;&#1077;&#1095;&#1077;&#1085;&#1100;%20&#1076;&#1086;&#1082;&#1091;&#1084;&#1077;&#1085;&#1090;&#1086;&#1074;%20&#1087;&#1086;&#1076;&#1090;&#1074;&#1077;&#1088;&#1078;&#1076;&#1072;&#1102;&#1097;&#1080;&#1093;%20&#1089;&#1086;&#1086;&#1090;&#1074;%20&#1058;&#1059;.docx"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1057;&#1093;&#1077;&#1084;&#1072;%20&#1086;&#1073;&#1097;&#1072;&#1103;.docx"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file:///G:\&#1044;&#1086;&#1082;&#1083;&#1072;&#1076;%20&#1089;&#1077;&#1084;&#1080;&#1085;&#1072;&#1088;\&#1087;&#1088;&#1077;&#1079;&#1077;&#1085;&#1090;&#1072;&#1094;&#1080;&#1103;\&#1057;&#1093;&#1077;&#1084;&#1072;%20&#1086;&#1073;&#1097;&#1072;&#1103;.doc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1079;&#1072;&#1103;&#1074;&#1083;&#1077;&#1085;&#1080;&#1077;%20&#1085;&#1072;%20&#1074;&#1099;&#1076;&#1072;&#1095;&#1091;%20&#1088;&#1072;&#1079;&#1088;&#1077;&#1096;&#1077;&#1085;&#1080;&#1103;%20(&#1052;&#1086;&#1089;&#1082;&#1074;&#1072;).docx"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file:///G:\&#1044;&#1086;&#1082;&#1083;&#1072;&#1076;%20&#1089;&#1077;&#1084;&#1080;&#1085;&#1072;&#1088;\&#1079;&#1072;&#1103;&#1074;&#1083;&#1077;&#1085;&#1080;&#1077;%20&#1085;&#1072;%20&#1074;&#1099;&#1076;&#1072;&#1095;&#1091;%20&#1088;&#1072;&#1079;&#1088;&#1077;&#1096;&#1077;&#1085;&#1080;&#1103;%20(&#1052;&#1086;&#1089;&#1082;&#1074;&#1072;).docx"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base.garant.ru/12138258/6/#block_49"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82396" y="1142984"/>
            <a:ext cx="8402239" cy="5286412"/>
          </a:xfrm>
        </p:spPr>
        <p:txBody>
          <a:bodyPr>
            <a:normAutofit/>
          </a:bodyPr>
          <a:lstStyle/>
          <a:p>
            <a:pPr algn="just"/>
            <a:r>
              <a:rPr lang="ru-RU" sz="2400" dirty="0" smtClean="0">
                <a:solidFill>
                  <a:schemeClr val="tx1"/>
                </a:solidFill>
                <a:latin typeface="Times New Roman" pitchFamily="18" charset="0"/>
                <a:cs typeface="Times New Roman" pitchFamily="18" charset="0"/>
              </a:rPr>
              <a:t>    </a:t>
            </a:r>
            <a:r>
              <a:rPr lang="ru-RU" sz="1800" i="1" dirty="0" smtClean="0">
                <a:solidFill>
                  <a:schemeClr val="tx1"/>
                </a:solidFill>
                <a:latin typeface="Times New Roman" pitchFamily="18" charset="0"/>
                <a:cs typeface="Times New Roman" pitchFamily="18" charset="0"/>
              </a:rPr>
              <a:t>1. </a:t>
            </a:r>
            <a:r>
              <a:rPr lang="ru-RU" sz="1800" i="1" dirty="0" smtClean="0">
                <a:latin typeface="Times New Roman" pitchFamily="18" charset="0"/>
                <a:cs typeface="Times New Roman" pitchFamily="18" charset="0"/>
              </a:rPr>
              <a:t>Разрешение на строительство. </a:t>
            </a:r>
            <a:r>
              <a:rPr lang="ru-RU" sz="1800" i="1" dirty="0" smtClean="0">
                <a:solidFill>
                  <a:schemeClr val="tx1"/>
                </a:solidFill>
                <a:latin typeface="Times New Roman" pitchFamily="18" charset="0"/>
                <a:cs typeface="Times New Roman" pitchFamily="18" charset="0"/>
              </a:rPr>
              <a:t>Анализ результатов кампании по получению разрешений на строительство.</a:t>
            </a:r>
          </a:p>
          <a:p>
            <a:pPr algn="just"/>
            <a:r>
              <a:rPr lang="ru-RU" sz="1800" i="1" dirty="0" smtClean="0">
                <a:solidFill>
                  <a:schemeClr val="tx1"/>
                </a:solidFill>
                <a:latin typeface="Times New Roman" pitchFamily="18" charset="0"/>
                <a:cs typeface="Times New Roman" pitchFamily="18" charset="0"/>
              </a:rPr>
              <a:t>     </a:t>
            </a:r>
            <a:r>
              <a:rPr lang="ru-RU" sz="1800" i="1" dirty="0" smtClean="0">
                <a:latin typeface="Times New Roman" pitchFamily="18" charset="0"/>
                <a:cs typeface="Times New Roman" pitchFamily="18" charset="0"/>
              </a:rPr>
              <a:t>2. </a:t>
            </a:r>
            <a:r>
              <a:rPr lang="ru-RU" sz="1800" i="1" dirty="0" smtClean="0">
                <a:solidFill>
                  <a:schemeClr val="tx1"/>
                </a:solidFill>
                <a:latin typeface="Times New Roman" pitchFamily="18" charset="0"/>
                <a:cs typeface="Times New Roman" pitchFamily="18" charset="0"/>
              </a:rPr>
              <a:t>Получение разрешения на строительство в соответствии с градостроительным кодексом РФ.</a:t>
            </a:r>
          </a:p>
          <a:p>
            <a:pPr lvl="0" algn="just"/>
            <a:r>
              <a:rPr lang="ru-RU" sz="1800" i="1" dirty="0" smtClean="0">
                <a:solidFill>
                  <a:schemeClr val="tx1"/>
                </a:solidFill>
                <a:latin typeface="Times New Roman" pitchFamily="18" charset="0"/>
                <a:cs typeface="Times New Roman" pitchFamily="18" charset="0"/>
              </a:rPr>
              <a:t>     3. </a:t>
            </a:r>
            <a:r>
              <a:rPr lang="ru-RU" sz="1800" i="1" dirty="0" smtClean="0">
                <a:latin typeface="Times New Roman" pitchFamily="18" charset="0"/>
                <a:cs typeface="Times New Roman" pitchFamily="18" charset="0"/>
              </a:rPr>
              <a:t>Государственный строительный надзор. Извещение о начале строительства. Предмет и порядок проведения государственного строительного надзора, строительный контроль. Административный контроль.</a:t>
            </a:r>
          </a:p>
          <a:p>
            <a:pPr lvl="0" algn="just"/>
            <a:r>
              <a:rPr lang="ru-RU" sz="1800" i="1" dirty="0" smtClean="0">
                <a:latin typeface="Times New Roman" pitchFamily="18" charset="0"/>
                <a:cs typeface="Times New Roman" pitchFamily="18" charset="0"/>
              </a:rPr>
              <a:t>     4. Извещение об окончании строительства. Итоговая проверка. Заключение органа государственного строительного надзора, о соответствии построенного, реконструированного объекта капитального строительства требованиям технических регламентов и проектной документации, в том числе требованиям энергетической эффективности и требованиям оснащенности объекта капитального строительства приборами учета используемых энергетических ресурсов, заключение федерального государственного экологического надзора (ЗОС).</a:t>
            </a:r>
          </a:p>
          <a:p>
            <a:pPr algn="just"/>
            <a:r>
              <a:rPr lang="ru-RU" sz="1800" i="1" dirty="0" smtClean="0">
                <a:latin typeface="Times New Roman" pitchFamily="18" charset="0"/>
                <a:cs typeface="Times New Roman" pitchFamily="18" charset="0"/>
              </a:rPr>
              <a:t>     5. Разрешение на ввод объекта в эксплуатацию.</a:t>
            </a:r>
            <a:endParaRPr lang="ru-RU" sz="1800" i="1" dirty="0" smtClean="0">
              <a:solidFill>
                <a:schemeClr val="tx1"/>
              </a:solidFill>
              <a:latin typeface="Times New Roman" pitchFamily="18" charset="0"/>
              <a:cs typeface="Times New Roman" pitchFamily="18" charset="0"/>
            </a:endParaRPr>
          </a:p>
          <a:p>
            <a:pPr lvl="0" algn="just"/>
            <a:r>
              <a:rPr lang="ru-RU" sz="1800" i="1" dirty="0" smtClean="0">
                <a:solidFill>
                  <a:schemeClr val="tx1"/>
                </a:solidFill>
                <a:latin typeface="Times New Roman" pitchFamily="18" charset="0"/>
                <a:cs typeface="Times New Roman" pitchFamily="18" charset="0"/>
              </a:rPr>
              <a:t>     6.</a:t>
            </a:r>
            <a:r>
              <a:rPr lang="ru-RU" sz="1800" i="1" dirty="0" smtClean="0">
                <a:latin typeface="Times New Roman" pitchFamily="18" charset="0"/>
                <a:cs typeface="Times New Roman" pitchFamily="18" charset="0"/>
              </a:rPr>
              <a:t>Основные виды правонарушений в области строительства. Административная ответственность, предусмотренная </a:t>
            </a:r>
            <a:r>
              <a:rPr lang="ru-RU" sz="1800" i="1" dirty="0" err="1" smtClean="0">
                <a:latin typeface="Times New Roman" pitchFamily="18" charset="0"/>
                <a:cs typeface="Times New Roman" pitchFamily="18" charset="0"/>
              </a:rPr>
              <a:t>КоАП</a:t>
            </a:r>
            <a:r>
              <a:rPr lang="ru-RU" sz="1800" i="1" dirty="0" smtClean="0">
                <a:latin typeface="Times New Roman" pitchFamily="18" charset="0"/>
                <a:cs typeface="Times New Roman" pitchFamily="18" charset="0"/>
              </a:rPr>
              <a:t> РФ.</a:t>
            </a:r>
          </a:p>
          <a:p>
            <a:pPr algn="just"/>
            <a:endParaRPr lang="ru-RU" sz="2000" dirty="0" smtClean="0">
              <a:solidFill>
                <a:schemeClr val="tx1"/>
              </a:solidFill>
              <a:latin typeface="Times New Roman" pitchFamily="18" charset="0"/>
              <a:cs typeface="Times New Roman" pitchFamily="18" charset="0"/>
            </a:endParaRPr>
          </a:p>
          <a:p>
            <a:pPr algn="just"/>
            <a:endParaRPr lang="ru-RU" sz="2400" dirty="0">
              <a:solidFill>
                <a:schemeClr val="tx1"/>
              </a:solidFill>
              <a:latin typeface="Times New Roman" pitchFamily="18" charset="0"/>
              <a:cs typeface="Times New Roman" pitchFamily="18" charset="0"/>
            </a:endParaRPr>
          </a:p>
        </p:txBody>
      </p:sp>
      <p:sp>
        <p:nvSpPr>
          <p:cNvPr id="5" name="Блок-схема: процесс 4"/>
          <p:cNvSpPr/>
          <p:nvPr/>
        </p:nvSpPr>
        <p:spPr>
          <a:xfrm>
            <a:off x="518291" y="71414"/>
            <a:ext cx="8143932" cy="114300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a:bevelB w="38100" h="38100" prst="angle"/>
            </a:sp3d>
          </a:bodyPr>
          <a:lstStyle/>
          <a:p>
            <a:pPr algn="ctr"/>
            <a:r>
              <a:rPr lang="ru-RU" i="1" dirty="0" smtClean="0"/>
              <a:t>Соблюдение Застройщиками требований градостроительного законодательства в части оформления разрешительных документов и осуществления строительного контроля. Административная ответственность за правонарушения в области строительства</a:t>
            </a:r>
            <a:endParaRPr lang="ru-RU" i="1" dirty="0"/>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5415" y="0"/>
            <a:ext cx="8133874" cy="500042"/>
          </a:xfrm>
        </p:spPr>
        <p:txBody>
          <a:bodyPr>
            <a:normAutofit/>
          </a:bodyPr>
          <a:lstStyle/>
          <a:p>
            <a:pPr algn="ctr"/>
            <a:r>
              <a:rPr lang="ru-RU" sz="2000" i="1" dirty="0" smtClean="0">
                <a:solidFill>
                  <a:srgbClr val="002060"/>
                </a:solidFill>
              </a:rPr>
              <a:t> </a:t>
            </a:r>
            <a:r>
              <a:rPr lang="ru-RU" sz="2000" i="1" dirty="0" smtClean="0">
                <a:solidFill>
                  <a:srgbClr val="002060"/>
                </a:solidFill>
                <a:latin typeface="+mn-lt"/>
              </a:rPr>
              <a:t>Извещение о начале строительства</a:t>
            </a:r>
            <a:endParaRPr lang="ru-RU" sz="2000" dirty="0">
              <a:latin typeface="+mn-lt"/>
            </a:endParaRPr>
          </a:p>
        </p:txBody>
      </p:sp>
      <p:sp>
        <p:nvSpPr>
          <p:cNvPr id="3" name="Содержимое 2"/>
          <p:cNvSpPr>
            <a:spLocks noGrp="1"/>
          </p:cNvSpPr>
          <p:nvPr>
            <p:ph idx="1"/>
          </p:nvPr>
        </p:nvSpPr>
        <p:spPr>
          <a:xfrm>
            <a:off x="451882" y="642918"/>
            <a:ext cx="8133874" cy="5681682"/>
          </a:xfrm>
        </p:spPr>
        <p:txBody>
          <a:bodyPr>
            <a:normAutofit fontScale="55000" lnSpcReduction="20000"/>
          </a:bodyPr>
          <a:lstStyle/>
          <a:p>
            <a:pPr algn="ctr">
              <a:buNone/>
            </a:pPr>
            <a:r>
              <a:rPr lang="ru-RU" dirty="0" smtClean="0"/>
              <a:t>Перечень документов предусмотрен частью 5 статьи 52 Градостроительного кодекса РФ:</a:t>
            </a:r>
          </a:p>
          <a:p>
            <a:r>
              <a:rPr lang="ru-RU" dirty="0" smtClean="0"/>
              <a:t>1) копия разрешения на строительство;</a:t>
            </a:r>
          </a:p>
          <a:p>
            <a:r>
              <a:rPr lang="ru-RU" dirty="0" smtClean="0"/>
              <a:t>2) проектная документация в полном объеме, а в случаях выдачи разрешения на отдельный этап строительства, реконструкции в объеме, необходимом для осуществления соответствующего этапа строительства;</a:t>
            </a:r>
          </a:p>
          <a:p>
            <a:r>
              <a:rPr lang="ru-RU" dirty="0" smtClean="0"/>
              <a:t>3) копия документа о вынесении на местность линий отступа от красных линий (акт выноса осей в натуру или акт выноса трассы линейного объекта (для </a:t>
            </a:r>
            <a:r>
              <a:rPr lang="ru-RU" dirty="0" err="1" smtClean="0"/>
              <a:t>Москвы-Мосгоргеотрест</a:t>
            </a:r>
            <a:r>
              <a:rPr lang="ru-RU" dirty="0" smtClean="0"/>
              <a:t>); также необходимо обеспечить вынос высотной отметки получить координаты действующих реперов – (для </a:t>
            </a:r>
            <a:r>
              <a:rPr lang="ru-RU" dirty="0" err="1" smtClean="0"/>
              <a:t>Москвы-Мосгоргеотрест</a:t>
            </a:r>
            <a:r>
              <a:rPr lang="ru-RU" dirty="0" smtClean="0"/>
              <a:t>)) </a:t>
            </a:r>
          </a:p>
          <a:p>
            <a:r>
              <a:rPr lang="ru-RU" dirty="0" smtClean="0"/>
              <a:t>4) общий (форма по РД-11-05-2007) и специальные журналы, в которых ведется учет выполнения работ;</a:t>
            </a:r>
          </a:p>
          <a:p>
            <a:r>
              <a:rPr lang="ru-RU" dirty="0" smtClean="0"/>
              <a:t>5) положительное заключение экспертизы проектной документации</a:t>
            </a:r>
            <a:r>
              <a:rPr lang="ru-RU" dirty="0" smtClean="0"/>
              <a:t>.</a:t>
            </a:r>
          </a:p>
          <a:p>
            <a:endParaRPr lang="ru-RU" dirty="0" smtClean="0"/>
          </a:p>
          <a:p>
            <a:pPr>
              <a:buNone/>
            </a:pPr>
            <a:r>
              <a:rPr lang="ru-RU" dirty="0" smtClean="0"/>
              <a:t>     *</a:t>
            </a:r>
            <a:r>
              <a:rPr lang="ru-RU" dirty="0" smtClean="0"/>
              <a:t>Надзорные органы также запрашивают копии договоров генподряда для определения лица осуществляющего строительства , авторского надзора, приказов, свидетельств о членстве в СРО, повышении квалификации  </a:t>
            </a:r>
            <a:r>
              <a:rPr lang="ru-RU" dirty="0" smtClean="0"/>
              <a:t>персонала и т.д.</a:t>
            </a:r>
          </a:p>
          <a:p>
            <a:pPr>
              <a:buNone/>
            </a:pPr>
            <a:endParaRPr lang="ru-RU" dirty="0" smtClean="0"/>
          </a:p>
          <a:p>
            <a:r>
              <a:rPr lang="ru-RU" dirty="0" smtClean="0"/>
              <a:t>Общий и специальные журналы работ должны соответствовать требованиям </a:t>
            </a:r>
            <a:r>
              <a:rPr lang="ru-RU" b="1" dirty="0" smtClean="0"/>
              <a:t>РД-11-05-2007 </a:t>
            </a:r>
            <a:r>
              <a:rPr lang="ru-RU" dirty="0" smtClean="0"/>
              <a:t>«Порядок ведения общего и (или) специального журнала учета выполнения работ при строительстве, реконструкции, капитальном ремонте объектов капитального строительства», утвержденным приказом Федеральной службы по экологическому, технологическому и атомному надзору от 12 января 2007 г. № 7</a:t>
            </a:r>
            <a:r>
              <a:rPr lang="ru-RU" dirty="0" smtClean="0"/>
              <a:t>.</a:t>
            </a:r>
          </a:p>
          <a:p>
            <a:endParaRPr lang="ru-RU" dirty="0" smtClean="0"/>
          </a:p>
          <a:p>
            <a:r>
              <a:rPr lang="ru-RU" dirty="0" smtClean="0"/>
              <a:t>Исполнительная документация должна соответствовать </a:t>
            </a:r>
            <a:r>
              <a:rPr lang="ru-RU" b="1" dirty="0" smtClean="0"/>
              <a:t>РД-11-02-2006 </a:t>
            </a:r>
            <a:r>
              <a:rPr lang="ru-RU" dirty="0" smtClean="0"/>
              <a:t>«Требования к составу и порядку ведения исполнительной документации при строительстве, реконструкции, капитальном  ремонте объектов капитального строительства и требования, предъявляемые к актам освидетельствования работ, конструкций, участков сетей инженерно-технического обеспечения», утверждены приказом Федеральной службы по экологическому, технологическому и атомному надзору от 26 декабря 2006 г. № 1128.</a:t>
            </a:r>
          </a:p>
          <a:p>
            <a:pPr>
              <a:buNone/>
            </a:pPr>
            <a:endParaRPr lang="ru-RU" dirty="0" smtClean="0"/>
          </a:p>
          <a:p>
            <a:pPr>
              <a:buNone/>
            </a:pPr>
            <a:endParaRPr lang="ru-RU" dirty="0" smtClean="0"/>
          </a:p>
          <a:p>
            <a:pPr>
              <a:buNone/>
            </a:pPr>
            <a:endParaRPr lang="ru-RU" sz="2800" dirty="0" smtClean="0"/>
          </a:p>
          <a:p>
            <a:pPr>
              <a:buNone/>
            </a:pPr>
            <a:endParaRPr lang="ru-RU" sz="2800" dirty="0" smtClean="0"/>
          </a:p>
          <a:p>
            <a:endParaRPr lang="ru-RU" dirty="0"/>
          </a:p>
        </p:txBody>
      </p:sp>
      <p:graphicFrame>
        <p:nvGraphicFramePr>
          <p:cNvPr id="130052" name="Object 4">
            <a:hlinkClick r:id="rId3" action="ppaction://hlinkfile"/>
          </p:cNvPr>
          <p:cNvGraphicFramePr>
            <a:graphicFrameLocks noChangeAspect="1"/>
          </p:cNvGraphicFramePr>
          <p:nvPr/>
        </p:nvGraphicFramePr>
        <p:xfrm>
          <a:off x="7590653" y="5857892"/>
          <a:ext cx="857250" cy="571500"/>
        </p:xfrm>
        <a:graphic>
          <a:graphicData uri="http://schemas.openxmlformats.org/presentationml/2006/ole">
            <p:oleObj spid="_x0000_s130052" name="Документ" showAsIcon="1" r:id="rId4" imgW="914400" imgH="771480" progId="Word.Document.12">
              <p:link updateAutomatic="1"/>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3611" y="0"/>
            <a:ext cx="8133874" cy="571480"/>
          </a:xfrm>
        </p:spPr>
        <p:txBody>
          <a:bodyPr>
            <a:normAutofit/>
          </a:bodyPr>
          <a:lstStyle/>
          <a:p>
            <a:r>
              <a:rPr lang="ru-RU" sz="2000" i="1" dirty="0" smtClean="0">
                <a:solidFill>
                  <a:srgbClr val="002060"/>
                </a:solidFill>
                <a:latin typeface="+mn-lt"/>
              </a:rPr>
              <a:t>                                  Извещение о начале строительства</a:t>
            </a:r>
            <a:endParaRPr lang="ru-RU" sz="2000" i="1" dirty="0">
              <a:solidFill>
                <a:srgbClr val="002060"/>
              </a:solidFill>
              <a:latin typeface="+mn-lt"/>
            </a:endParaRPr>
          </a:p>
        </p:txBody>
      </p:sp>
      <p:sp>
        <p:nvSpPr>
          <p:cNvPr id="4" name="Блок-схема: процесс 3"/>
          <p:cNvSpPr/>
          <p:nvPr/>
        </p:nvSpPr>
        <p:spPr>
          <a:xfrm>
            <a:off x="141184" y="642918"/>
            <a:ext cx="8755273" cy="92869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b="1" u="sng" dirty="0" smtClean="0"/>
          </a:p>
          <a:p>
            <a:pPr algn="ctr"/>
            <a:r>
              <a:rPr lang="ru-RU" sz="1600" b="1" u="sng" dirty="0" smtClean="0"/>
              <a:t>За </a:t>
            </a:r>
            <a:r>
              <a:rPr lang="ru-RU" sz="1600" b="1" u="sng" dirty="0"/>
              <a:t>7 дней</a:t>
            </a:r>
            <a:r>
              <a:rPr lang="ru-RU" sz="1600" u="sng" dirty="0"/>
              <a:t> до начала строительства</a:t>
            </a:r>
            <a:r>
              <a:rPr lang="ru-RU" sz="1600" u="sng" dirty="0" smtClean="0"/>
              <a:t>. </a:t>
            </a:r>
            <a:r>
              <a:rPr lang="ru-RU" sz="1600" dirty="0" smtClean="0"/>
              <a:t>Сбор </a:t>
            </a:r>
            <a:r>
              <a:rPr lang="ru-RU" sz="1600" dirty="0"/>
              <a:t>документов и подача </a:t>
            </a:r>
            <a:r>
              <a:rPr lang="ru-RU" sz="1600" dirty="0" smtClean="0"/>
              <a:t>извещения </a:t>
            </a:r>
            <a:r>
              <a:rPr lang="ru-RU" sz="1600" dirty="0"/>
              <a:t>о начале строительства в орган, осуществляющий Государственный строительный надзор (п.5.ст.52 Градостроительного кодекса</a:t>
            </a:r>
            <a:r>
              <a:rPr lang="ru-RU" sz="1600" dirty="0" smtClean="0"/>
              <a:t>, п.5.часть</a:t>
            </a:r>
            <a:r>
              <a:rPr lang="en-US" sz="1600" dirty="0" smtClean="0"/>
              <a:t>II</a:t>
            </a:r>
            <a:r>
              <a:rPr lang="ru-RU" sz="1600" dirty="0" smtClean="0"/>
              <a:t>  РД-11-04-2006, </a:t>
            </a:r>
            <a:r>
              <a:rPr lang="ru-RU" sz="1600" dirty="0"/>
              <a:t>административная ответственность предусмотрена Главой 9 </a:t>
            </a:r>
            <a:r>
              <a:rPr lang="ru-RU" sz="1600" dirty="0" err="1"/>
              <a:t>КоАП</a:t>
            </a:r>
            <a:r>
              <a:rPr lang="ru-RU" sz="1600" dirty="0"/>
              <a:t> РФ)</a:t>
            </a:r>
          </a:p>
          <a:p>
            <a:pPr algn="ctr"/>
            <a:endParaRPr lang="ru-RU" dirty="0"/>
          </a:p>
        </p:txBody>
      </p:sp>
      <p:sp>
        <p:nvSpPr>
          <p:cNvPr id="7" name="Блок-схема: процесс 6"/>
          <p:cNvSpPr/>
          <p:nvPr/>
        </p:nvSpPr>
        <p:spPr>
          <a:xfrm>
            <a:off x="732606" y="1714488"/>
            <a:ext cx="1597397"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smtClean="0"/>
          </a:p>
          <a:p>
            <a:pPr algn="ctr"/>
            <a:r>
              <a:rPr lang="ru-RU" sz="1600" dirty="0" smtClean="0"/>
              <a:t>Извещение </a:t>
            </a:r>
            <a:r>
              <a:rPr lang="ru-RU" sz="1600" dirty="0"/>
              <a:t>не принято</a:t>
            </a:r>
          </a:p>
          <a:p>
            <a:pPr algn="ctr"/>
            <a:endParaRPr lang="ru-RU" dirty="0"/>
          </a:p>
        </p:txBody>
      </p:sp>
      <p:sp>
        <p:nvSpPr>
          <p:cNvPr id="13" name="Блок-схема: процесс 12"/>
          <p:cNvSpPr/>
          <p:nvPr/>
        </p:nvSpPr>
        <p:spPr>
          <a:xfrm>
            <a:off x="5661827" y="1714488"/>
            <a:ext cx="1469454"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smtClean="0"/>
          </a:p>
          <a:p>
            <a:pPr algn="ctr"/>
            <a:r>
              <a:rPr lang="ru-RU" sz="1600" dirty="0" smtClean="0"/>
              <a:t>Извещение  </a:t>
            </a:r>
            <a:r>
              <a:rPr lang="ru-RU" sz="1600" dirty="0"/>
              <a:t>принято</a:t>
            </a:r>
          </a:p>
          <a:p>
            <a:pPr algn="ctr"/>
            <a:endParaRPr lang="ru-RU" dirty="0"/>
          </a:p>
        </p:txBody>
      </p:sp>
      <p:sp>
        <p:nvSpPr>
          <p:cNvPr id="14" name="Блок-схема: процесс 13"/>
          <p:cNvSpPr/>
          <p:nvPr/>
        </p:nvSpPr>
        <p:spPr>
          <a:xfrm>
            <a:off x="161101" y="2500306"/>
            <a:ext cx="6715172" cy="107157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a:p>
            <a:pPr algn="ctr"/>
            <a:r>
              <a:rPr lang="ru-RU" sz="1600" dirty="0" smtClean="0"/>
              <a:t>Выдача </a:t>
            </a:r>
            <a:r>
              <a:rPr lang="ru-RU" sz="1600" dirty="0"/>
              <a:t>программы проверок </a:t>
            </a:r>
            <a:r>
              <a:rPr lang="ru-RU" sz="1600" dirty="0" err="1" smtClean="0"/>
              <a:t>госстройнадзора</a:t>
            </a:r>
            <a:r>
              <a:rPr lang="ru-RU" sz="1600" dirty="0" smtClean="0"/>
              <a:t> Застройщику</a:t>
            </a:r>
            <a:endParaRPr lang="ru-RU" sz="1600" dirty="0"/>
          </a:p>
          <a:p>
            <a:pPr algn="ctr"/>
            <a:r>
              <a:rPr lang="ru-RU" sz="1600" dirty="0"/>
              <a:t> (Ст.54 Градостроительного кодекса, Постановление Правительства РФ от 1 февраля 2006 г. № 54 «об осуществлении государственного строительного надзора в Российской Федерации», РД-11-04-2006)</a:t>
            </a:r>
          </a:p>
          <a:p>
            <a:pPr algn="ctr"/>
            <a:endParaRPr lang="ru-RU" dirty="0"/>
          </a:p>
        </p:txBody>
      </p:sp>
      <p:sp>
        <p:nvSpPr>
          <p:cNvPr id="28" name="Блок-схема: процесс 27"/>
          <p:cNvSpPr/>
          <p:nvPr/>
        </p:nvSpPr>
        <p:spPr>
          <a:xfrm>
            <a:off x="161101" y="3786190"/>
            <a:ext cx="6572296" cy="71438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Выезды на объект инспекторов </a:t>
            </a:r>
            <a:r>
              <a:rPr lang="ru-RU" sz="1600" dirty="0" err="1"/>
              <a:t>г</a:t>
            </a:r>
            <a:r>
              <a:rPr lang="ru-RU" sz="1600" dirty="0" err="1" smtClean="0"/>
              <a:t>осстройнадзора</a:t>
            </a:r>
            <a:r>
              <a:rPr lang="ru-RU" sz="1600" dirty="0" smtClean="0"/>
              <a:t> с предварительным оповещением Застройщика о проверке объекта или без такого (за 3 дня до проверки) (РД-11-04-2006)</a:t>
            </a:r>
            <a:endParaRPr lang="ru-RU" sz="1600" dirty="0"/>
          </a:p>
        </p:txBody>
      </p:sp>
      <p:sp>
        <p:nvSpPr>
          <p:cNvPr id="32" name="Блок-схема: процесс 31"/>
          <p:cNvSpPr/>
          <p:nvPr/>
        </p:nvSpPr>
        <p:spPr>
          <a:xfrm>
            <a:off x="446853" y="4786323"/>
            <a:ext cx="3365896" cy="71438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t>Проведение проверок. Выдача предписаний, протоколов, актов (РД-11-04-2006, глава 9 </a:t>
            </a:r>
            <a:r>
              <a:rPr lang="ru-RU" sz="1600" dirty="0" err="1" smtClean="0"/>
              <a:t>КоАП</a:t>
            </a:r>
            <a:r>
              <a:rPr lang="ru-RU" sz="1600" dirty="0" smtClean="0"/>
              <a:t> РФ</a:t>
            </a:r>
            <a:endParaRPr lang="ru-RU" sz="1600" dirty="0"/>
          </a:p>
        </p:txBody>
      </p:sp>
      <p:sp>
        <p:nvSpPr>
          <p:cNvPr id="33" name="Блок-схема: процесс 32"/>
          <p:cNvSpPr/>
          <p:nvPr/>
        </p:nvSpPr>
        <p:spPr>
          <a:xfrm>
            <a:off x="4589429" y="4786322"/>
            <a:ext cx="3600958" cy="100013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Извещения </a:t>
            </a:r>
            <a:r>
              <a:rPr lang="ru-RU" sz="1600" dirty="0" err="1" smtClean="0"/>
              <a:t>Госстройнадзора</a:t>
            </a:r>
            <a:r>
              <a:rPr lang="ru-RU" sz="1600" dirty="0" smtClean="0"/>
              <a:t> </a:t>
            </a:r>
            <a:r>
              <a:rPr lang="ru-RU" sz="1600" dirty="0"/>
              <a:t>об устранении нарушений, изменений сроков, авариях (ст.52,ст.53 Град. кодекса РФ, глава 9 </a:t>
            </a:r>
            <a:r>
              <a:rPr lang="ru-RU" sz="1600" dirty="0" err="1"/>
              <a:t>КоАП</a:t>
            </a:r>
            <a:r>
              <a:rPr lang="ru-RU" sz="1600" dirty="0"/>
              <a:t> РФ)</a:t>
            </a:r>
          </a:p>
        </p:txBody>
      </p:sp>
      <p:graphicFrame>
        <p:nvGraphicFramePr>
          <p:cNvPr id="17" name="Объект 16">
            <a:hlinkClick r:id="rId3" action="ppaction://hlinkfile"/>
          </p:cNvPr>
          <p:cNvGraphicFramePr>
            <a:graphicFrameLocks noChangeAspect="1"/>
          </p:cNvGraphicFramePr>
          <p:nvPr/>
        </p:nvGraphicFramePr>
        <p:xfrm>
          <a:off x="375415" y="5786456"/>
          <a:ext cx="914400" cy="771525"/>
        </p:xfrm>
        <a:graphic>
          <a:graphicData uri="http://schemas.openxmlformats.org/presentationml/2006/ole">
            <p:oleObj spid="_x0000_s129026" name="Документ" showAsIcon="1" r:id="rId4" imgW="914400" imgH="771480" progId="Word.Document.12">
              <p:link updateAutomatic="1"/>
            </p:oleObj>
          </a:graphicData>
        </a:graphic>
      </p:graphicFrame>
      <p:sp>
        <p:nvSpPr>
          <p:cNvPr id="19" name="Стрелка вниз 18"/>
          <p:cNvSpPr/>
          <p:nvPr/>
        </p:nvSpPr>
        <p:spPr>
          <a:xfrm>
            <a:off x="6233332" y="1571612"/>
            <a:ext cx="45719"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Двойная стрелка вверх/вниз 19"/>
          <p:cNvSpPr/>
          <p:nvPr/>
        </p:nvSpPr>
        <p:spPr>
          <a:xfrm>
            <a:off x="1446985" y="1571612"/>
            <a:ext cx="71438" cy="14287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a:off x="6090456" y="2285992"/>
            <a:ext cx="45719"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низ 22"/>
          <p:cNvSpPr/>
          <p:nvPr/>
        </p:nvSpPr>
        <p:spPr>
          <a:xfrm>
            <a:off x="3733002" y="3571876"/>
            <a:ext cx="45719"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Стрелка вниз 28"/>
          <p:cNvSpPr/>
          <p:nvPr/>
        </p:nvSpPr>
        <p:spPr>
          <a:xfrm>
            <a:off x="2018490" y="4500570"/>
            <a:ext cx="45719"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Стрелка вправо 30"/>
          <p:cNvSpPr/>
          <p:nvPr/>
        </p:nvSpPr>
        <p:spPr>
          <a:xfrm>
            <a:off x="3804439" y="5143514"/>
            <a:ext cx="785818"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Блок-схема: процесс 33"/>
          <p:cNvSpPr/>
          <p:nvPr/>
        </p:nvSpPr>
        <p:spPr>
          <a:xfrm>
            <a:off x="6876273" y="2500306"/>
            <a:ext cx="2000264" cy="107157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Одновременно регистрируются журналы. Начинает работу строительный контроль  </a:t>
            </a:r>
            <a:endParaRPr lang="ru-RU" sz="1400" dirty="0"/>
          </a:p>
        </p:txBody>
      </p:sp>
      <p:sp>
        <p:nvSpPr>
          <p:cNvPr id="36" name="Блок-схема: процесс 35"/>
          <p:cNvSpPr/>
          <p:nvPr/>
        </p:nvSpPr>
        <p:spPr>
          <a:xfrm>
            <a:off x="6876273" y="3714752"/>
            <a:ext cx="2000264" cy="92869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Производство СМР, ведение исполнительной  </a:t>
            </a:r>
          </a:p>
          <a:p>
            <a:pPr algn="ctr"/>
            <a:r>
              <a:rPr lang="ru-RU" sz="1400" dirty="0" smtClean="0"/>
              <a:t>(РД-11-02-2006)  </a:t>
            </a:r>
            <a:endParaRPr lang="ru-RU" sz="1400" dirty="0"/>
          </a:p>
        </p:txBody>
      </p:sp>
      <p:graphicFrame>
        <p:nvGraphicFramePr>
          <p:cNvPr id="37" name="Объект 36">
            <a:hlinkClick r:id="rId5" action="ppaction://hlinkfile"/>
          </p:cNvPr>
          <p:cNvGraphicFramePr>
            <a:graphicFrameLocks noChangeAspect="1"/>
          </p:cNvGraphicFramePr>
          <p:nvPr/>
        </p:nvGraphicFramePr>
        <p:xfrm>
          <a:off x="1232671" y="5786454"/>
          <a:ext cx="914400" cy="771525"/>
        </p:xfrm>
        <a:graphic>
          <a:graphicData uri="http://schemas.openxmlformats.org/presentationml/2006/ole">
            <p:oleObj spid="_x0000_s129027" name="Document" showAsIcon="1" r:id="rId6" imgW="914400" imgH="771480" progId="Word.Document.8">
              <p:link updateAutomatic="1"/>
            </p:oleObj>
          </a:graphicData>
        </a:graphic>
      </p:graphicFrame>
      <p:sp>
        <p:nvSpPr>
          <p:cNvPr id="38" name="Стрелка вниз 37"/>
          <p:cNvSpPr/>
          <p:nvPr/>
        </p:nvSpPr>
        <p:spPr>
          <a:xfrm>
            <a:off x="7804968" y="3571876"/>
            <a:ext cx="71438"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Стрелка вверх 39"/>
          <p:cNvSpPr/>
          <p:nvPr/>
        </p:nvSpPr>
        <p:spPr>
          <a:xfrm>
            <a:off x="5304638" y="4500570"/>
            <a:ext cx="45719" cy="2857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Двойная стрелка вверх/вниз 40"/>
          <p:cNvSpPr/>
          <p:nvPr/>
        </p:nvSpPr>
        <p:spPr>
          <a:xfrm>
            <a:off x="7162026" y="4643446"/>
            <a:ext cx="45719" cy="14287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4" name="Объект 23">
            <a:hlinkClick r:id="rId7" action="ppaction://hlinkfile"/>
          </p:cNvPr>
          <p:cNvGraphicFramePr>
            <a:graphicFrameLocks noChangeAspect="1"/>
          </p:cNvGraphicFramePr>
          <p:nvPr/>
        </p:nvGraphicFramePr>
        <p:xfrm>
          <a:off x="2089927" y="5786454"/>
          <a:ext cx="914400" cy="771525"/>
        </p:xfrm>
        <a:graphic>
          <a:graphicData uri="http://schemas.openxmlformats.org/presentationml/2006/ole">
            <p:oleObj spid="_x0000_s129028" name="Document" showAsIcon="1" r:id="rId8" imgW="914400" imgH="771480" progId="Word.Document.8">
              <p:link updateAutomatic="1"/>
            </p:oleObj>
          </a:graphicData>
        </a:graphic>
      </p:graphicFrame>
      <p:graphicFrame>
        <p:nvGraphicFramePr>
          <p:cNvPr id="25" name="Объект 24">
            <a:hlinkClick r:id="rId9" action="ppaction://hlinkfile"/>
          </p:cNvPr>
          <p:cNvGraphicFramePr>
            <a:graphicFrameLocks noChangeAspect="1"/>
          </p:cNvGraphicFramePr>
          <p:nvPr/>
        </p:nvGraphicFramePr>
        <p:xfrm>
          <a:off x="2947183" y="5786454"/>
          <a:ext cx="914400" cy="771525"/>
        </p:xfrm>
        <a:graphic>
          <a:graphicData uri="http://schemas.openxmlformats.org/presentationml/2006/ole">
            <p:oleObj spid="_x0000_s129029" name="Document" showAsIcon="1" r:id="rId10" imgW="914400" imgH="771480" progId="Word.Document.8">
              <p:link updateAutomatic="1"/>
            </p:oleObj>
          </a:graphicData>
        </a:graphic>
      </p:graphicFrame>
      <p:graphicFrame>
        <p:nvGraphicFramePr>
          <p:cNvPr id="26" name="Объект 25">
            <a:hlinkClick r:id="rId11" action="ppaction://hlinkfile"/>
          </p:cNvPr>
          <p:cNvGraphicFramePr>
            <a:graphicFrameLocks noChangeAspect="1"/>
          </p:cNvGraphicFramePr>
          <p:nvPr/>
        </p:nvGraphicFramePr>
        <p:xfrm>
          <a:off x="4018753" y="5929330"/>
          <a:ext cx="914400" cy="771525"/>
        </p:xfrm>
        <a:graphic>
          <a:graphicData uri="http://schemas.openxmlformats.org/presentationml/2006/ole">
            <p:oleObj spid="_x0000_s129030" name="Document" showAsIcon="1" r:id="rId12" imgW="914400" imgH="771480" progId="Word.Document.8">
              <p:link updateAutomatic="1"/>
            </p:oleObj>
          </a:graphicData>
        </a:graphic>
      </p:graphicFrame>
      <p:graphicFrame>
        <p:nvGraphicFramePr>
          <p:cNvPr id="27" name="Объект 26">
            <a:hlinkClick r:id="rId13" action="ppaction://hlinkfile"/>
          </p:cNvPr>
          <p:cNvGraphicFramePr>
            <a:graphicFrameLocks noChangeAspect="1"/>
          </p:cNvGraphicFramePr>
          <p:nvPr/>
        </p:nvGraphicFramePr>
        <p:xfrm>
          <a:off x="5090323" y="5929330"/>
          <a:ext cx="1143008" cy="642942"/>
        </p:xfrm>
        <a:graphic>
          <a:graphicData uri="http://schemas.openxmlformats.org/presentationml/2006/ole">
            <p:oleObj spid="_x0000_s129031" name="Документ" showAsIcon="1" r:id="rId14" imgW="914400" imgH="771480" progId="Word.Document.12">
              <p:link updateAutomatic="1"/>
            </p:oleObj>
          </a:graphicData>
        </a:graphic>
      </p:graphicFrame>
      <p:graphicFrame>
        <p:nvGraphicFramePr>
          <p:cNvPr id="30" name="Объект 29">
            <a:hlinkClick r:id="rId15" action="ppaction://hlinkfile"/>
          </p:cNvPr>
          <p:cNvGraphicFramePr>
            <a:graphicFrameLocks noChangeAspect="1"/>
          </p:cNvGraphicFramePr>
          <p:nvPr/>
        </p:nvGraphicFramePr>
        <p:xfrm>
          <a:off x="6233331" y="5857892"/>
          <a:ext cx="914400" cy="771525"/>
        </p:xfrm>
        <a:graphic>
          <a:graphicData uri="http://schemas.openxmlformats.org/presentationml/2006/ole">
            <p:oleObj spid="_x0000_s129032" name="Документ" showAsIcon="1" r:id="rId16" imgW="914400" imgH="771480" progId="Word.Document.12">
              <p:link updateAutomatic="1"/>
            </p:oleObj>
          </a:graphicData>
        </a:graphic>
      </p:graphicFrame>
      <p:graphicFrame>
        <p:nvGraphicFramePr>
          <p:cNvPr id="35" name="Объект 34">
            <a:hlinkClick r:id="rId17" action="ppaction://hlinkfile"/>
          </p:cNvPr>
          <p:cNvGraphicFramePr>
            <a:graphicFrameLocks noChangeAspect="1"/>
          </p:cNvGraphicFramePr>
          <p:nvPr/>
        </p:nvGraphicFramePr>
        <p:xfrm>
          <a:off x="7090587" y="5857892"/>
          <a:ext cx="914400" cy="771525"/>
        </p:xfrm>
        <a:graphic>
          <a:graphicData uri="http://schemas.openxmlformats.org/presentationml/2006/ole">
            <p:oleObj spid="_x0000_s129033" name="Документ" showAsIcon="1" r:id="rId18"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53" y="142852"/>
            <a:ext cx="8133874" cy="439718"/>
          </a:xfrm>
        </p:spPr>
        <p:txBody>
          <a:bodyPr>
            <a:normAutofit/>
          </a:bodyPr>
          <a:lstStyle/>
          <a:p>
            <a:pPr algn="ctr"/>
            <a:r>
              <a:rPr lang="ru-RU" sz="1800" i="1" dirty="0" smtClean="0">
                <a:solidFill>
                  <a:srgbClr val="002060"/>
                </a:solidFill>
                <a:latin typeface="+mn-lt"/>
              </a:rPr>
              <a:t>Строительный контроль</a:t>
            </a:r>
            <a:endParaRPr lang="ru-RU" sz="1800" i="1" dirty="0">
              <a:solidFill>
                <a:srgbClr val="002060"/>
              </a:solidFill>
              <a:latin typeface="+mn-lt"/>
            </a:endParaRPr>
          </a:p>
        </p:txBody>
      </p:sp>
      <p:sp>
        <p:nvSpPr>
          <p:cNvPr id="3" name="Содержимое 2"/>
          <p:cNvSpPr>
            <a:spLocks noGrp="1"/>
          </p:cNvSpPr>
          <p:nvPr>
            <p:ph idx="1"/>
          </p:nvPr>
        </p:nvSpPr>
        <p:spPr>
          <a:xfrm>
            <a:off x="451882" y="642918"/>
            <a:ext cx="8133874" cy="5786478"/>
          </a:xfrm>
        </p:spPr>
        <p:txBody>
          <a:bodyPr>
            <a:noAutofit/>
          </a:bodyPr>
          <a:lstStyle/>
          <a:p>
            <a:pPr algn="just">
              <a:lnSpc>
                <a:spcPts val="1800"/>
              </a:lnSpc>
            </a:pPr>
            <a:r>
              <a:rPr lang="ru-RU" sz="1600" dirty="0" smtClean="0"/>
              <a:t>Правовое обеспечение:</a:t>
            </a:r>
          </a:p>
          <a:p>
            <a:pPr algn="just">
              <a:lnSpc>
                <a:spcPts val="1800"/>
              </a:lnSpc>
            </a:pPr>
            <a:r>
              <a:rPr lang="ru-RU" sz="1600" spc="-150" dirty="0" smtClean="0"/>
              <a:t>Статья 53. градостроительного кодекса РФ. Строительный контроль </a:t>
            </a:r>
          </a:p>
          <a:p>
            <a:pPr algn="just">
              <a:lnSpc>
                <a:spcPts val="1800"/>
              </a:lnSpc>
            </a:pPr>
            <a:r>
              <a:rPr lang="ru-RU" sz="1600" spc="-150" dirty="0" smtClean="0"/>
              <a:t>Постановление Правительства Российской Федерации от 21 июня 2010 г. N 468</a:t>
            </a:r>
            <a:r>
              <a:rPr lang="ru-RU" sz="1600" b="1" spc="-150" dirty="0" smtClean="0"/>
              <a:t> </a:t>
            </a:r>
          </a:p>
          <a:p>
            <a:pPr algn="just">
              <a:lnSpc>
                <a:spcPts val="1800"/>
              </a:lnSpc>
              <a:buNone/>
            </a:pPr>
            <a:r>
              <a:rPr lang="ru-RU" sz="1600" spc="-150" dirty="0" smtClean="0"/>
              <a:t>         "</a:t>
            </a:r>
            <a:r>
              <a:rPr lang="ru-RU" sz="1600" spc="-150" dirty="0" smtClean="0"/>
              <a:t>О порядке проведения строительного контроля при осуществлении строительства, реконструкции и капитального ремонта объектов капитального строительства"</a:t>
            </a:r>
          </a:p>
          <a:p>
            <a:pPr algn="just">
              <a:lnSpc>
                <a:spcPts val="1800"/>
              </a:lnSpc>
            </a:pPr>
            <a:r>
              <a:rPr lang="ru-RU" sz="1600" spc="-150" dirty="0" smtClean="0"/>
              <a:t>Перечень национальных стандартов и сводов правил, в результате </a:t>
            </a:r>
            <a:r>
              <a:rPr lang="ru-RU" sz="1600" b="1" spc="-150" dirty="0" smtClean="0"/>
              <a:t>применения которых на обязательной основе</a:t>
            </a:r>
            <a:r>
              <a:rPr lang="ru-RU" sz="1600" spc="-150" dirty="0" smtClean="0"/>
              <a:t> обеспечивается соблюдение требований Федерального закона «Технический регламент о безопасности зданий и сооружений»  Распоряжение ПРФ </a:t>
            </a:r>
            <a:r>
              <a:rPr lang="ru-RU" sz="1600" dirty="0" smtClean="0"/>
              <a:t>от 21 июня 2010 года N 1047-р (всего 91 документ), в</a:t>
            </a:r>
            <a:r>
              <a:rPr lang="ru-RU" sz="1600" spc="-150" dirty="0" smtClean="0"/>
              <a:t> том числе СП 48.13330.2011. Свод правил Организация строительства  Актуализированная  редакция  </a:t>
            </a:r>
            <a:r>
              <a:rPr lang="ru-RU" sz="1600" spc="-150" dirty="0" err="1" smtClean="0"/>
              <a:t>СНиП</a:t>
            </a:r>
            <a:r>
              <a:rPr lang="ru-RU" sz="1600" spc="-150" dirty="0" smtClean="0"/>
              <a:t> 12-01-2004</a:t>
            </a:r>
          </a:p>
          <a:p>
            <a:pPr algn="just">
              <a:lnSpc>
                <a:spcPts val="1800"/>
              </a:lnSpc>
            </a:pPr>
            <a:endParaRPr lang="ru-RU" sz="1600" spc="-150" dirty="0" smtClean="0"/>
          </a:p>
          <a:p>
            <a:pPr algn="just">
              <a:lnSpc>
                <a:spcPts val="1800"/>
              </a:lnSpc>
            </a:pPr>
            <a:r>
              <a:rPr lang="ru-RU" sz="1600" spc="-150" dirty="0" smtClean="0"/>
              <a:t>2. </a:t>
            </a:r>
            <a:r>
              <a:rPr lang="ru-RU" sz="1600" b="1" spc="-150" dirty="0" smtClean="0"/>
              <a:t>Предметом строительного контроля является проверка выполнения работ при строительстве объектов капитального строительства на соответствие требованиям проектной и подготовленной на ее основе рабочей документации</a:t>
            </a:r>
            <a:r>
              <a:rPr lang="ru-RU" sz="1600" spc="-150" dirty="0" smtClean="0"/>
              <a:t>, результатам инженерных изысканий, требованиям градостроительного плана земельного участка, </a:t>
            </a:r>
            <a:r>
              <a:rPr lang="ru-RU" sz="1600" b="1" spc="-150" dirty="0" smtClean="0"/>
              <a:t>требованиям технических регламентов </a:t>
            </a:r>
            <a:r>
              <a:rPr lang="ru-RU" sz="1600" spc="-150" dirty="0" smtClean="0"/>
              <a:t>в целях обеспечения безопасности зданий и сооружений.</a:t>
            </a:r>
          </a:p>
          <a:p>
            <a:pPr algn="just">
              <a:lnSpc>
                <a:spcPts val="1800"/>
              </a:lnSpc>
            </a:pPr>
            <a:r>
              <a:rPr lang="ru-RU" sz="1600" spc="-150" dirty="0" smtClean="0"/>
              <a:t> 3. Строительный контроль проводится:</a:t>
            </a:r>
          </a:p>
          <a:p>
            <a:pPr algn="just">
              <a:lnSpc>
                <a:spcPts val="1800"/>
              </a:lnSpc>
            </a:pPr>
            <a:r>
              <a:rPr lang="ru-RU" sz="1600" spc="-150" dirty="0" smtClean="0"/>
              <a:t>лицом, осуществляющим строительство (далее - подрядчик);</a:t>
            </a:r>
          </a:p>
          <a:p>
            <a:pPr algn="just">
              <a:lnSpc>
                <a:spcPts val="1800"/>
              </a:lnSpc>
            </a:pPr>
            <a:r>
              <a:rPr lang="ru-RU" sz="1600" spc="-150" dirty="0" smtClean="0"/>
              <a:t>застройщиком, заказчиком либо организацией, осуществляющей подготовку проектной документации и привлеченной заказчиком (застройщиком) по договору для осуществления строительного контроля (в части проверки соответствия выполняемых работ проектной документации) (далее - заказчик).</a:t>
            </a:r>
          </a:p>
          <a:p>
            <a:pPr algn="just"/>
            <a:r>
              <a:rPr lang="ru-RU" sz="1600" dirty="0" smtClean="0"/>
              <a:t> </a:t>
            </a:r>
          </a:p>
          <a:p>
            <a:pPr algn="just"/>
            <a:endParaRPr lang="ru-RU" sz="1600" dirty="0" smtClean="0"/>
          </a:p>
        </p:txBody>
      </p:sp>
      <p:graphicFrame>
        <p:nvGraphicFramePr>
          <p:cNvPr id="4" name="Объект 3">
            <a:hlinkClick r:id="rId3" action="ppaction://hlinkfile"/>
          </p:cNvPr>
          <p:cNvGraphicFramePr>
            <a:graphicFrameLocks noChangeAspect="1"/>
          </p:cNvGraphicFramePr>
          <p:nvPr/>
        </p:nvGraphicFramePr>
        <p:xfrm>
          <a:off x="6804835" y="2928934"/>
          <a:ext cx="914400" cy="771525"/>
        </p:xfrm>
        <a:graphic>
          <a:graphicData uri="http://schemas.openxmlformats.org/presentationml/2006/ole">
            <p:oleObj spid="_x0000_s111618" name="Acrobat Document" showAsIcon="1" r:id="rId4" imgW="914400" imgH="771480" progId="AcroExch.Document.7">
              <p:link updateAutomatic="1"/>
            </p:oleObj>
          </a:graphicData>
        </a:graphic>
      </p:graphicFrame>
      <p:graphicFrame>
        <p:nvGraphicFramePr>
          <p:cNvPr id="5" name="Объект 4">
            <a:hlinkClick r:id="rId5" action="ppaction://hlinkfile"/>
          </p:cNvPr>
          <p:cNvGraphicFramePr>
            <a:graphicFrameLocks noChangeAspect="1"/>
          </p:cNvGraphicFramePr>
          <p:nvPr/>
        </p:nvGraphicFramePr>
        <p:xfrm>
          <a:off x="5876141" y="2928934"/>
          <a:ext cx="914400" cy="602930"/>
        </p:xfrm>
        <a:graphic>
          <a:graphicData uri="http://schemas.openxmlformats.org/presentationml/2006/ole">
            <p:oleObj spid="_x0000_s111619" name="Документ" showAsIcon="1" r:id="rId6"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142853"/>
            <a:ext cx="8133874" cy="428628"/>
          </a:xfrm>
        </p:spPr>
        <p:txBody>
          <a:bodyPr>
            <a:normAutofit/>
          </a:bodyPr>
          <a:lstStyle/>
          <a:p>
            <a:r>
              <a:rPr lang="ru-RU" sz="1800" dirty="0" smtClean="0">
                <a:latin typeface="+mn-lt"/>
              </a:rPr>
              <a:t>            </a:t>
            </a:r>
            <a:r>
              <a:rPr lang="ru-RU" sz="1800" i="1" dirty="0" smtClean="0">
                <a:solidFill>
                  <a:srgbClr val="002060"/>
                </a:solidFill>
                <a:latin typeface="+mn-lt"/>
              </a:rPr>
              <a:t>Строительный </a:t>
            </a:r>
            <a:r>
              <a:rPr lang="ru-RU" sz="2000" i="1" dirty="0" smtClean="0">
                <a:solidFill>
                  <a:srgbClr val="002060"/>
                </a:solidFill>
                <a:latin typeface="+mn-lt"/>
              </a:rPr>
              <a:t>контроль</a:t>
            </a:r>
            <a:r>
              <a:rPr lang="ru-RU" sz="1800" i="1" dirty="0" smtClean="0">
                <a:solidFill>
                  <a:srgbClr val="002060"/>
                </a:solidFill>
                <a:latin typeface="+mn-lt"/>
              </a:rPr>
              <a:t>, осуществляемый подрядчиком</a:t>
            </a:r>
            <a:endParaRPr lang="ru-RU" sz="1800" i="1" dirty="0">
              <a:solidFill>
                <a:srgbClr val="002060"/>
              </a:solidFill>
              <a:latin typeface="+mn-lt"/>
            </a:endParaRPr>
          </a:p>
        </p:txBody>
      </p:sp>
      <p:sp>
        <p:nvSpPr>
          <p:cNvPr id="3" name="Содержимое 2"/>
          <p:cNvSpPr>
            <a:spLocks noGrp="1"/>
          </p:cNvSpPr>
          <p:nvPr>
            <p:ph idx="1"/>
          </p:nvPr>
        </p:nvSpPr>
        <p:spPr>
          <a:xfrm>
            <a:off x="451882" y="642918"/>
            <a:ext cx="8133874" cy="5666442"/>
          </a:xfrm>
        </p:spPr>
        <p:txBody>
          <a:bodyPr>
            <a:normAutofit/>
          </a:bodyPr>
          <a:lstStyle/>
          <a:p>
            <a:r>
              <a:rPr lang="ru-RU" sz="1600" dirty="0" smtClean="0"/>
              <a:t>5. Строительный контроль, осуществляемый подрядчиком, включает проведение следующих контрольных мероприятий:</a:t>
            </a:r>
          </a:p>
          <a:p>
            <a:r>
              <a:rPr lang="ru-RU" sz="1600" dirty="0" smtClean="0"/>
              <a:t> а) проверка качества строительных материалов, изделий, конструкций и оборудования, поставленных для строительства объекта капитального строительства (далее соответственно -продукция, входной контроль);</a:t>
            </a:r>
          </a:p>
          <a:p>
            <a:pPr algn="just"/>
            <a:r>
              <a:rPr lang="ru-RU" sz="1600" dirty="0" smtClean="0"/>
              <a:t>б) проверка соблюдения установленных норм и правил складирования и хранения применяемой продукции;</a:t>
            </a:r>
          </a:p>
          <a:p>
            <a:pPr algn="just"/>
            <a:r>
              <a:rPr lang="ru-RU" sz="1600" dirty="0" smtClean="0"/>
              <a:t>в) проверка соблюдения последовательности и состава технологических операций при осуществлении строительства объекта капитального строительства;</a:t>
            </a:r>
          </a:p>
          <a:p>
            <a:pPr algn="just"/>
            <a:r>
              <a:rPr lang="ru-RU" sz="1600" dirty="0" smtClean="0"/>
              <a:t>г) совместно с заказчиком освидетельствование работ, скрываемых последующими работами (далее -скрытые работы), и промежуточная приемка возведенных строительных конструкций, влияющих на безопасность объекта капитального строительства, участков сетей инженерно-технического обеспечения;</a:t>
            </a:r>
          </a:p>
          <a:p>
            <a:pPr algn="just"/>
            <a:r>
              <a:rPr lang="ru-RU" sz="1600" dirty="0" err="1" smtClean="0"/>
              <a:t>д</a:t>
            </a:r>
            <a:r>
              <a:rPr lang="ru-RU" sz="1600" dirty="0" smtClean="0"/>
              <a:t>) приемка законченных видов (этапов) работ;</a:t>
            </a:r>
          </a:p>
          <a:p>
            <a:pPr algn="just"/>
            <a:r>
              <a:rPr lang="ru-RU" sz="1600" dirty="0" smtClean="0"/>
              <a:t>е) проверка совместно с заказчиком соответствия законченного строительством объекта требованиям проектной и подготовленной на ее основе рабочей документации, результатам инженерных изысканий, требованиям градостроительного плана земельного участка, технических регламентов.</a:t>
            </a:r>
          </a:p>
          <a:p>
            <a:pPr algn="just"/>
            <a:endParaRPr lang="ru-RU" sz="1600" dirty="0" smtClean="0"/>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53" y="142852"/>
            <a:ext cx="8133874" cy="439718"/>
          </a:xfrm>
        </p:spPr>
        <p:txBody>
          <a:bodyPr>
            <a:normAutofit/>
          </a:bodyPr>
          <a:lstStyle/>
          <a:p>
            <a:r>
              <a:rPr lang="ru-RU" sz="1800" i="1" dirty="0" smtClean="0">
                <a:solidFill>
                  <a:srgbClr val="002060"/>
                </a:solidFill>
                <a:latin typeface="+mn-lt"/>
              </a:rPr>
              <a:t>                       Строительный контроль, осуществляемый заказчиком</a:t>
            </a:r>
            <a:endParaRPr lang="ru-RU" sz="1800" i="1" dirty="0">
              <a:solidFill>
                <a:srgbClr val="002060"/>
              </a:solidFill>
              <a:latin typeface="+mn-lt"/>
            </a:endParaRPr>
          </a:p>
        </p:txBody>
      </p:sp>
      <p:sp>
        <p:nvSpPr>
          <p:cNvPr id="3" name="Содержимое 2"/>
          <p:cNvSpPr>
            <a:spLocks noGrp="1"/>
          </p:cNvSpPr>
          <p:nvPr>
            <p:ph idx="1"/>
          </p:nvPr>
        </p:nvSpPr>
        <p:spPr>
          <a:xfrm>
            <a:off x="451882" y="642918"/>
            <a:ext cx="8133874" cy="5666442"/>
          </a:xfrm>
        </p:spPr>
        <p:txBody>
          <a:bodyPr>
            <a:normAutofit lnSpcReduction="10000"/>
          </a:bodyPr>
          <a:lstStyle/>
          <a:p>
            <a:pPr algn="just"/>
            <a:r>
              <a:rPr lang="ru-RU" sz="1600" dirty="0" smtClean="0"/>
              <a:t> 6. Строительный контроль, осуществляемый заказчиком, включает проведение следующих контрольных мероприятий:</a:t>
            </a:r>
          </a:p>
          <a:p>
            <a:pPr algn="just"/>
            <a:r>
              <a:rPr lang="ru-RU" sz="1600" dirty="0" smtClean="0"/>
              <a:t>а) проверка полноты и соблюдения установленных сроков выполнения подрядчиком входного контроля и достоверности документирования его результатов;</a:t>
            </a:r>
          </a:p>
          <a:p>
            <a:pPr algn="just"/>
            <a:r>
              <a:rPr lang="ru-RU" sz="1600" dirty="0" smtClean="0"/>
              <a:t>б) проверка выполнения подрядчиком контрольных мероприятий по соблюдению правил складирования и хранения применяемой продукции и достоверности документирования его результатов;</a:t>
            </a:r>
          </a:p>
          <a:p>
            <a:pPr algn="just"/>
            <a:r>
              <a:rPr lang="ru-RU" sz="1600" dirty="0" smtClean="0"/>
              <a:t>в) проверка полноты и соблюдения установленных сроков выполнения подрядчиком контроля последовательности и состава технологических операций по осуществлению строительства объектов капитального строительства и достоверности документирования его результатов;</a:t>
            </a:r>
          </a:p>
          <a:p>
            <a:pPr algn="just"/>
            <a:r>
              <a:rPr lang="ru-RU" sz="1600" dirty="0" smtClean="0"/>
              <a:t>г) совместно с подрядчиком освидетельствование скрытых работ и промежуточная приемка возведенных строительных конструкций, влияющих на безопасность объекта капитального строительства, участков сетей инженерно-технического обеспечения;</a:t>
            </a:r>
          </a:p>
          <a:p>
            <a:pPr algn="just"/>
            <a:r>
              <a:rPr lang="ru-RU" sz="1600" dirty="0" err="1" smtClean="0"/>
              <a:t>д</a:t>
            </a:r>
            <a:r>
              <a:rPr lang="ru-RU" sz="1600" dirty="0" smtClean="0"/>
              <a:t>) проверка совместно с подрядчиком соответствия законченного строительством объекта требованиям проектной и подготовленной на ее основе рабочей документации, результатам инженерных изысканий, требованиям градостроительного плана земельного участка, требованиям технических регламентов;</a:t>
            </a:r>
          </a:p>
          <a:p>
            <a:pPr algn="just"/>
            <a:r>
              <a:rPr lang="ru-RU" sz="1600" dirty="0" smtClean="0"/>
              <a:t>е) иные мероприятия в целях осуществления строительного контроля, предусмотренные законодательством Российской Федерации и (или) заключенным договором.</a:t>
            </a:r>
          </a:p>
          <a:p>
            <a:pPr algn="just"/>
            <a:endParaRPr lang="ru-RU" sz="1600" dirty="0"/>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0"/>
            <a:ext cx="8133874" cy="1857364"/>
          </a:xfrm>
        </p:spPr>
        <p:txBody>
          <a:bodyPr>
            <a:noAutofit/>
          </a:bodyPr>
          <a:lstStyle/>
          <a:p>
            <a:pPr algn="ctr"/>
            <a:r>
              <a:rPr lang="ru-RU" sz="1600" i="1" dirty="0" smtClean="0">
                <a:solidFill>
                  <a:srgbClr val="002060"/>
                </a:solidFill>
                <a:latin typeface="Times New Roman" pitchFamily="18" charset="0"/>
                <a:cs typeface="Times New Roman" pitchFamily="18" charset="0"/>
              </a:rPr>
              <a:t> 4. Извещение об окончании строительства. Итоговая проверка. Заключение органа государственного строительного надзора, о соответствии построенного, реконструированного объекта капитального строительства требованиям технических регламентов и проектной документации, в том числе требованиям энергетической эффективности и требованиям оснащенности объекта капитального строительства приборами учета используемых энергетических ресурсов, заключение федерального государственного экологического надзора (ЗОС).</a:t>
            </a:r>
            <a:endParaRPr lang="ru-RU" sz="1600" dirty="0">
              <a:solidFill>
                <a:srgbClr val="002060"/>
              </a:solidFill>
              <a:latin typeface="+mn-lt"/>
            </a:endParaRPr>
          </a:p>
        </p:txBody>
      </p:sp>
      <p:sp>
        <p:nvSpPr>
          <p:cNvPr id="3" name="Содержимое 2"/>
          <p:cNvSpPr>
            <a:spLocks noGrp="1"/>
          </p:cNvSpPr>
          <p:nvPr>
            <p:ph idx="1"/>
          </p:nvPr>
        </p:nvSpPr>
        <p:spPr>
          <a:xfrm>
            <a:off x="451882" y="1571612"/>
            <a:ext cx="8133874" cy="5143536"/>
          </a:xfrm>
        </p:spPr>
        <p:txBody>
          <a:bodyPr>
            <a:normAutofit/>
          </a:bodyPr>
          <a:lstStyle/>
          <a:p>
            <a:pPr>
              <a:buNone/>
            </a:pPr>
            <a:r>
              <a:rPr lang="en-US" sz="1600" dirty="0" smtClean="0"/>
              <a:t>       </a:t>
            </a:r>
            <a:endParaRPr lang="ru-RU" sz="1600" dirty="0" smtClean="0"/>
          </a:p>
          <a:p>
            <a:pPr>
              <a:buNone/>
            </a:pPr>
            <a:r>
              <a:rPr lang="ru-RU" sz="1600" dirty="0" smtClean="0"/>
              <a:t>Рассмотрим пункты 25-28 Часть IV РД-11-04-2006 особенности проведения итоговой проверки при осуществлении государственного строительного надзора:</a:t>
            </a:r>
          </a:p>
          <a:p>
            <a:pPr algn="just"/>
            <a:r>
              <a:rPr lang="ru-RU" sz="1600" dirty="0" smtClean="0"/>
              <a:t>25. Итоговая проверка назначается должностным лицом органа государственного строительного надзора в течение 7 рабочих дней после получения извещения застройщика или заказчика об окончании строительства, реконструкции, капитального ремонта объектов капитального строительства, составляемого по образцу, приведенному в приложении 10 к настоящему Порядку. Указанное извещение направляется застройщиком или заказчиком после фактического окончания строительства, реконструкции, капитального ремонта объекта капитального строительства, устранения всех нарушений, допущенных при строительстве, реконструкции, капитальном ремонте объекта капитального строительства, оформления исполнительной документации, связанной с выполнением всех работ по строительству, реконструкции, капитальному ремонту объекта капитального строительства, а также применением строительных материалов (изделий).</a:t>
            </a:r>
          </a:p>
          <a:p>
            <a:pPr algn="just"/>
            <a:r>
              <a:rPr lang="ru-RU" sz="1600" dirty="0" smtClean="0"/>
              <a:t>О проведении итоговой проверки застройщик или заказчик уведомляется должностным лицом органа государственного строительного надзора в соответствии с пунктом 9 настоящего Порядка.</a:t>
            </a:r>
          </a:p>
        </p:txBody>
      </p:sp>
      <p:graphicFrame>
        <p:nvGraphicFramePr>
          <p:cNvPr id="4" name="Объект 3">
            <a:hlinkClick r:id="rId3" action="ppaction://hlinkfile"/>
          </p:cNvPr>
          <p:cNvGraphicFramePr>
            <a:graphicFrameLocks noChangeAspect="1"/>
          </p:cNvGraphicFramePr>
          <p:nvPr/>
        </p:nvGraphicFramePr>
        <p:xfrm>
          <a:off x="5161761" y="6143644"/>
          <a:ext cx="1271590" cy="571504"/>
        </p:xfrm>
        <a:graphic>
          <a:graphicData uri="http://schemas.openxmlformats.org/presentationml/2006/ole">
            <p:oleObj spid="_x0000_s57345" name="Документ" showAsIcon="1" r:id="rId4" imgW="914400" imgH="771480" progId="Word.Document.12">
              <p:link updateAutomatic="1"/>
            </p:oleObj>
          </a:graphicData>
        </a:graphic>
      </p:graphicFrame>
      <p:graphicFrame>
        <p:nvGraphicFramePr>
          <p:cNvPr id="5" name="Объект 4">
            <a:hlinkClick r:id="rId5" action="ppaction://hlinkfile"/>
          </p:cNvPr>
          <p:cNvGraphicFramePr>
            <a:graphicFrameLocks noChangeAspect="1"/>
          </p:cNvGraphicFramePr>
          <p:nvPr/>
        </p:nvGraphicFramePr>
        <p:xfrm>
          <a:off x="7019149" y="6143644"/>
          <a:ext cx="1128714" cy="628673"/>
        </p:xfrm>
        <a:graphic>
          <a:graphicData uri="http://schemas.openxmlformats.org/presentationml/2006/ole">
            <p:oleObj spid="_x0000_s57346" name="Документ" showAsIcon="1" r:id="rId6"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274638"/>
            <a:ext cx="8133874" cy="582594"/>
          </a:xfrm>
        </p:spPr>
        <p:txBody>
          <a:bodyPr>
            <a:normAutofit/>
          </a:bodyPr>
          <a:lstStyle/>
          <a:p>
            <a:r>
              <a:rPr lang="ru-RU" sz="1600" i="1" dirty="0" smtClean="0">
                <a:solidFill>
                  <a:srgbClr val="002060"/>
                </a:solidFill>
                <a:latin typeface="+mn-lt"/>
              </a:rPr>
              <a:t>                    Извещение об окончании строительства, итоговая проверка</a:t>
            </a:r>
            <a:endParaRPr lang="ru-RU" sz="1600" i="1" dirty="0">
              <a:solidFill>
                <a:srgbClr val="002060"/>
              </a:solidFill>
              <a:latin typeface="+mn-lt"/>
            </a:endParaRPr>
          </a:p>
        </p:txBody>
      </p:sp>
      <p:sp>
        <p:nvSpPr>
          <p:cNvPr id="3" name="Содержимое 2"/>
          <p:cNvSpPr>
            <a:spLocks noGrp="1"/>
          </p:cNvSpPr>
          <p:nvPr>
            <p:ph idx="1"/>
          </p:nvPr>
        </p:nvSpPr>
        <p:spPr>
          <a:xfrm>
            <a:off x="451882" y="1000109"/>
            <a:ext cx="8133874" cy="5072098"/>
          </a:xfrm>
        </p:spPr>
        <p:txBody>
          <a:bodyPr>
            <a:normAutofit fontScale="70000" lnSpcReduction="20000"/>
          </a:bodyPr>
          <a:lstStyle/>
          <a:p>
            <a:r>
              <a:rPr lang="ru-RU" dirty="0" smtClean="0"/>
              <a:t>26. При проведении итоговый проверки должен соблюдаться порядок проведения проверки, предусмотренный главой III настоящего Порядка, и учитываться следующее:</a:t>
            </a:r>
          </a:p>
          <a:p>
            <a:r>
              <a:rPr lang="ru-RU" dirty="0" smtClean="0"/>
              <a:t>а) визуальному осмотру подлежит построенный, реконструированный, отремонтированный объект капитального строительства в полном объеме (включая отдельные выполненные работы, строительные конструкции, участки сетей инженерно - технического обеспечения и примененные строительные материалы (изделия));</a:t>
            </a:r>
          </a:p>
          <a:p>
            <a:r>
              <a:rPr lang="ru-RU" dirty="0" smtClean="0"/>
              <a:t>б) проверке подлежат все акты (предписания, извещения) об устранении нарушений (недостатков), выявленных при осуществлении государственного строительного надзора и проведении строительного контроля.</a:t>
            </a:r>
          </a:p>
          <a:p>
            <a:r>
              <a:rPr lang="ru-RU" dirty="0" smtClean="0"/>
              <a:t>27. Результат проведенной итоговой проверки оформляется актом, составляемым по образцу, приведенному в приложении 7 к настоящему Порядку. Указанный акт является основанием для обращения застройщика или заказчика за выдачей заключения о соответствии построенного, реконструированного, отремонтированного объекта капитального строительства требованиям технических регламентов (норм и правил), иных нормативных правовых актов и проектной документации.</a:t>
            </a:r>
          </a:p>
          <a:p>
            <a:endParaRPr lang="ru-RU" dirty="0"/>
          </a:p>
        </p:txBody>
      </p:sp>
      <p:graphicFrame>
        <p:nvGraphicFramePr>
          <p:cNvPr id="4" name="Объект 3">
            <a:hlinkClick r:id="rId3" action="ppaction://hlinkfile"/>
          </p:cNvPr>
          <p:cNvGraphicFramePr>
            <a:graphicFrameLocks noChangeAspect="1"/>
          </p:cNvGraphicFramePr>
          <p:nvPr/>
        </p:nvGraphicFramePr>
        <p:xfrm>
          <a:off x="6733397" y="5500704"/>
          <a:ext cx="914400" cy="771525"/>
        </p:xfrm>
        <a:graphic>
          <a:graphicData uri="http://schemas.openxmlformats.org/presentationml/2006/ole">
            <p:oleObj spid="_x0000_s56321" name="Документ" showAsIcon="1" r:id="rId4"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3611" y="0"/>
            <a:ext cx="8133874" cy="571480"/>
          </a:xfrm>
        </p:spPr>
        <p:txBody>
          <a:bodyPr>
            <a:normAutofit/>
          </a:bodyPr>
          <a:lstStyle/>
          <a:p>
            <a:pPr algn="ctr"/>
            <a:r>
              <a:rPr lang="ru-RU" sz="1800" i="1" dirty="0" smtClean="0">
                <a:solidFill>
                  <a:srgbClr val="002060"/>
                </a:solidFill>
                <a:latin typeface="+mn-lt"/>
              </a:rPr>
              <a:t>    Извещение об окончании строительства, итоговая проверка</a:t>
            </a:r>
            <a:endParaRPr lang="ru-RU" sz="1800" i="1" dirty="0">
              <a:latin typeface="+mn-lt"/>
            </a:endParaRPr>
          </a:p>
        </p:txBody>
      </p:sp>
      <p:grpSp>
        <p:nvGrpSpPr>
          <p:cNvPr id="21" name="Группа 20"/>
          <p:cNvGrpSpPr/>
          <p:nvPr/>
        </p:nvGrpSpPr>
        <p:grpSpPr>
          <a:xfrm>
            <a:off x="141184" y="2143118"/>
            <a:ext cx="8755273" cy="4286281"/>
            <a:chOff x="142844" y="715955"/>
            <a:chExt cx="8858312" cy="4266822"/>
          </a:xfrm>
        </p:grpSpPr>
        <p:sp>
          <p:nvSpPr>
            <p:cNvPr id="4" name="Блок-схема: процесс 3"/>
            <p:cNvSpPr/>
            <p:nvPr/>
          </p:nvSpPr>
          <p:spPr>
            <a:xfrm>
              <a:off x="4786314" y="715956"/>
              <a:ext cx="4214842" cy="114268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b="1" u="sng" dirty="0" smtClean="0"/>
            </a:p>
            <a:p>
              <a:pPr algn="ctr"/>
              <a:r>
                <a:rPr lang="ru-RU" sz="1600" dirty="0" smtClean="0"/>
                <a:t>Все нарушения, допущенные в ходе строительства, устранены (закрыты актами, уведомлениями). В ходе проведения итоговой проверки нарушений не выявлено (РД-11-04-2006)</a:t>
              </a:r>
            </a:p>
            <a:p>
              <a:pPr algn="ctr"/>
              <a:endParaRPr lang="ru-RU" dirty="0"/>
            </a:p>
          </p:txBody>
        </p:sp>
        <p:sp>
          <p:nvSpPr>
            <p:cNvPr id="7" name="Блок-схема: процесс 6"/>
            <p:cNvSpPr/>
            <p:nvPr/>
          </p:nvSpPr>
          <p:spPr>
            <a:xfrm>
              <a:off x="5715008" y="1996003"/>
              <a:ext cx="3286148"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smtClean="0"/>
            </a:p>
            <a:p>
              <a:pPr algn="ctr"/>
              <a:r>
                <a:rPr lang="ru-RU" sz="1600" dirty="0" smtClean="0"/>
                <a:t>Выдача акта итоговой проверки Застройщику без замечаний</a:t>
              </a:r>
              <a:endParaRPr lang="ru-RU" sz="1600" dirty="0"/>
            </a:p>
            <a:p>
              <a:pPr algn="ctr"/>
              <a:endParaRPr lang="ru-RU" dirty="0"/>
            </a:p>
          </p:txBody>
        </p:sp>
        <p:sp>
          <p:nvSpPr>
            <p:cNvPr id="13" name="Блок-схема: процесс 12"/>
            <p:cNvSpPr/>
            <p:nvPr/>
          </p:nvSpPr>
          <p:spPr>
            <a:xfrm>
              <a:off x="142844" y="1996003"/>
              <a:ext cx="3214710"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smtClean="0"/>
            </a:p>
            <a:p>
              <a:pPr algn="ctr"/>
              <a:r>
                <a:rPr lang="ru-RU" sz="1600" dirty="0" smtClean="0"/>
                <a:t>Выдача акта итоговой проверки Застройщику с замечаниями</a:t>
              </a:r>
            </a:p>
            <a:p>
              <a:pPr algn="ctr"/>
              <a:endParaRPr lang="ru-RU" dirty="0"/>
            </a:p>
          </p:txBody>
        </p:sp>
        <p:sp>
          <p:nvSpPr>
            <p:cNvPr id="14" name="Блок-схема: процесс 13"/>
            <p:cNvSpPr/>
            <p:nvPr/>
          </p:nvSpPr>
          <p:spPr>
            <a:xfrm>
              <a:off x="142844" y="715955"/>
              <a:ext cx="4500594" cy="120893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ctr"/>
              <a:r>
                <a:rPr lang="ru-RU" sz="1600" dirty="0"/>
                <a:t>Нарушения, допущенные в ходе </a:t>
              </a:r>
              <a:r>
                <a:rPr lang="ru-RU" sz="1600" dirty="0" smtClean="0"/>
                <a:t>строительства</a:t>
              </a:r>
              <a:r>
                <a:rPr lang="ru-RU" sz="1600" dirty="0"/>
                <a:t>, не устранены (не закрыты актами, уведомлениями). В ходе проведения итоговой проверки выявлены нарушения. (РД-11-04-2006, глава 9 </a:t>
              </a:r>
              <a:r>
                <a:rPr lang="ru-RU" sz="1600" dirty="0" err="1"/>
                <a:t>КоАП</a:t>
              </a:r>
              <a:r>
                <a:rPr lang="ru-RU" sz="1600" dirty="0"/>
                <a:t> РФ)</a:t>
              </a:r>
            </a:p>
            <a:p>
              <a:pPr algn="ctr"/>
              <a:endParaRPr lang="ru-RU" dirty="0"/>
            </a:p>
          </p:txBody>
        </p:sp>
        <p:cxnSp>
          <p:nvCxnSpPr>
            <p:cNvPr id="16" name="Прямая со стрелкой 15"/>
            <p:cNvCxnSpPr/>
            <p:nvPr/>
          </p:nvCxnSpPr>
          <p:spPr>
            <a:xfrm rot="5400000">
              <a:off x="1715274" y="1924419"/>
              <a:ext cx="14287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Блок-схема: процесс 27"/>
            <p:cNvSpPr/>
            <p:nvPr/>
          </p:nvSpPr>
          <p:spPr>
            <a:xfrm>
              <a:off x="4786314" y="2778252"/>
              <a:ext cx="4214842" cy="78225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smtClean="0"/>
            </a:p>
            <a:p>
              <a:pPr algn="ctr"/>
              <a:r>
                <a:rPr lang="ru-RU" sz="1600" dirty="0" smtClean="0"/>
                <a:t>Обращение </a:t>
              </a:r>
              <a:r>
                <a:rPr lang="ru-RU" sz="1600" dirty="0"/>
                <a:t>Застройщика в </a:t>
              </a:r>
              <a:r>
                <a:rPr lang="ru-RU" sz="1600" dirty="0" err="1"/>
                <a:t>госстройнадзор</a:t>
              </a:r>
              <a:r>
                <a:rPr lang="ru-RU" sz="1600" dirty="0"/>
                <a:t> за выдачей ЗОС (РД-11-04-2006)</a:t>
              </a:r>
            </a:p>
            <a:p>
              <a:endParaRPr lang="ru-RU" sz="1600" dirty="0"/>
            </a:p>
          </p:txBody>
        </p:sp>
        <p:sp>
          <p:nvSpPr>
            <p:cNvPr id="32" name="Блок-схема: процесс 31"/>
            <p:cNvSpPr/>
            <p:nvPr/>
          </p:nvSpPr>
          <p:spPr>
            <a:xfrm>
              <a:off x="142844" y="2707139"/>
              <a:ext cx="4429156" cy="78581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smtClean="0"/>
            </a:p>
            <a:p>
              <a:pPr algn="ctr"/>
              <a:r>
                <a:rPr lang="ru-RU" sz="1600" dirty="0" smtClean="0"/>
                <a:t>Устранение </a:t>
              </a:r>
              <a:r>
                <a:rPr lang="ru-RU" sz="1600" dirty="0"/>
                <a:t>нарушений, замечаний,  указанных в акте итоговой проверки  (ст.52,ст.53 Град. кодекса РФ, РД-11-04-2006)</a:t>
              </a:r>
            </a:p>
            <a:p>
              <a:endParaRPr lang="ru-RU" sz="1600" dirty="0"/>
            </a:p>
          </p:txBody>
        </p:sp>
        <p:sp>
          <p:nvSpPr>
            <p:cNvPr id="34" name="Блок-схема: процесс 33"/>
            <p:cNvSpPr/>
            <p:nvPr/>
          </p:nvSpPr>
          <p:spPr>
            <a:xfrm>
              <a:off x="2620474" y="3768331"/>
              <a:ext cx="3594602" cy="121444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u="sng" dirty="0"/>
                <a:t>В течении 10 дней </a:t>
              </a:r>
              <a:r>
                <a:rPr lang="ru-RU" sz="1600" dirty="0"/>
                <a:t>Рассматривают акт итоговой проверки на предмет наличия  и устранения замечаний.</a:t>
              </a:r>
            </a:p>
            <a:p>
              <a:pPr algn="ctr"/>
              <a:r>
                <a:rPr lang="ru-RU" sz="1600" dirty="0"/>
                <a:t>Подготовка заключения и его выдача</a:t>
              </a:r>
            </a:p>
          </p:txBody>
        </p:sp>
        <p:sp>
          <p:nvSpPr>
            <p:cNvPr id="38" name="Блок-схема: процесс 37"/>
            <p:cNvSpPr/>
            <p:nvPr/>
          </p:nvSpPr>
          <p:spPr>
            <a:xfrm>
              <a:off x="142844" y="3643314"/>
              <a:ext cx="1928826" cy="84166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Решение об отказе </a:t>
              </a:r>
            </a:p>
            <a:p>
              <a:pPr algn="ctr"/>
              <a:r>
                <a:rPr lang="ru-RU" sz="1600" dirty="0" smtClean="0"/>
                <a:t>в выдаче (ЗОС) </a:t>
              </a:r>
            </a:p>
            <a:p>
              <a:pPr algn="ctr"/>
              <a:r>
                <a:rPr lang="ru-RU" sz="1600" dirty="0" smtClean="0"/>
                <a:t>(РД-11-04-2006</a:t>
              </a:r>
              <a:r>
                <a:rPr lang="ru-RU" sz="1600" dirty="0"/>
                <a:t>)</a:t>
              </a:r>
            </a:p>
          </p:txBody>
        </p:sp>
        <p:sp>
          <p:nvSpPr>
            <p:cNvPr id="40" name="Блок-схема: процесс 39"/>
            <p:cNvSpPr/>
            <p:nvPr/>
          </p:nvSpPr>
          <p:spPr>
            <a:xfrm>
              <a:off x="6357950" y="3714752"/>
              <a:ext cx="2643206" cy="841343"/>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u="sng" dirty="0" smtClean="0"/>
                <a:t>Выдача заключения о </a:t>
              </a:r>
              <a:r>
                <a:rPr lang="ru-RU" sz="1600" u="sng" dirty="0" err="1" smtClean="0"/>
                <a:t>соответстви</a:t>
              </a:r>
              <a:r>
                <a:rPr lang="ru-RU" sz="1600" u="sng" dirty="0" smtClean="0"/>
                <a:t> (ЗОС)</a:t>
              </a:r>
              <a:r>
                <a:rPr lang="ru-RU" sz="1600" dirty="0" smtClean="0"/>
                <a:t> </a:t>
              </a:r>
            </a:p>
            <a:p>
              <a:pPr algn="ctr"/>
              <a:r>
                <a:rPr lang="ru-RU" sz="1600" dirty="0" smtClean="0"/>
                <a:t>(</a:t>
              </a:r>
              <a:r>
                <a:rPr lang="ru-RU" sz="1600" dirty="0"/>
                <a:t>РД-11-04-2006)</a:t>
              </a:r>
            </a:p>
          </p:txBody>
        </p:sp>
        <p:cxnSp>
          <p:nvCxnSpPr>
            <p:cNvPr id="39" name="Прямая со стрелкой 38"/>
            <p:cNvCxnSpPr/>
            <p:nvPr/>
          </p:nvCxnSpPr>
          <p:spPr>
            <a:xfrm rot="5400000">
              <a:off x="1215208" y="2635556"/>
              <a:ext cx="14287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p:nvPr/>
          </p:nvCxnSpPr>
          <p:spPr>
            <a:xfrm rot="5400000">
              <a:off x="7216000" y="1924419"/>
              <a:ext cx="14287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2" name="Блок-схема: процесс 21"/>
          <p:cNvSpPr/>
          <p:nvPr/>
        </p:nvSpPr>
        <p:spPr>
          <a:xfrm>
            <a:off x="3018621" y="1285860"/>
            <a:ext cx="2824282" cy="71437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b="1" u="sng" dirty="0" smtClean="0"/>
          </a:p>
          <a:p>
            <a:pPr algn="ctr"/>
            <a:r>
              <a:rPr lang="ru-RU" sz="1600" dirty="0" smtClean="0"/>
              <a:t>В течение 7 дней назначение итоговой проверки</a:t>
            </a:r>
          </a:p>
          <a:p>
            <a:pPr algn="ctr"/>
            <a:endParaRPr lang="ru-RU" dirty="0"/>
          </a:p>
        </p:txBody>
      </p:sp>
      <p:sp>
        <p:nvSpPr>
          <p:cNvPr id="23" name="Блок-схема: процесс 22"/>
          <p:cNvSpPr/>
          <p:nvPr/>
        </p:nvSpPr>
        <p:spPr>
          <a:xfrm>
            <a:off x="2188789" y="714357"/>
            <a:ext cx="5224921" cy="50006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Извещение от застройщика об окончании строительства</a:t>
            </a:r>
            <a:endParaRPr lang="ru-RU" dirty="0"/>
          </a:p>
        </p:txBody>
      </p:sp>
      <p:cxnSp>
        <p:nvCxnSpPr>
          <p:cNvPr id="26" name="Прямая со стрелкой 25"/>
          <p:cNvCxnSpPr/>
          <p:nvPr/>
        </p:nvCxnSpPr>
        <p:spPr>
          <a:xfrm rot="5400000">
            <a:off x="6953975" y="4107202"/>
            <a:ext cx="214966" cy="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a:off x="4518821" y="4429135"/>
            <a:ext cx="211822" cy="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p:nvPr/>
        </p:nvCxnSpPr>
        <p:spPr>
          <a:xfrm rot="5400000">
            <a:off x="4909218" y="5104491"/>
            <a:ext cx="213521" cy="58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p:cNvCxnSpPr/>
          <p:nvPr/>
        </p:nvCxnSpPr>
        <p:spPr>
          <a:xfrm>
            <a:off x="6142782" y="5572140"/>
            <a:ext cx="1412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a:endCxn id="38" idx="3"/>
          </p:cNvCxnSpPr>
          <p:nvPr/>
        </p:nvCxnSpPr>
        <p:spPr>
          <a:xfrm rot="10800000" flipV="1">
            <a:off x="2047575" y="5500702"/>
            <a:ext cx="542419" cy="58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7" name="Прямая со стрелкой 66"/>
          <p:cNvCxnSpPr/>
          <p:nvPr/>
        </p:nvCxnSpPr>
        <p:spPr>
          <a:xfrm rot="5400000" flipH="1" flipV="1">
            <a:off x="854663" y="5063005"/>
            <a:ext cx="277022" cy="94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rot="5400000">
            <a:off x="3519146" y="2071219"/>
            <a:ext cx="143528" cy="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rot="5400000">
            <a:off x="5090782" y="2071219"/>
            <a:ext cx="143528" cy="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rot="5400000">
            <a:off x="4198133" y="1249356"/>
            <a:ext cx="71438" cy="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274639"/>
            <a:ext cx="8133874" cy="654032"/>
          </a:xfrm>
        </p:spPr>
        <p:txBody>
          <a:bodyPr>
            <a:normAutofit fontScale="90000"/>
          </a:bodyPr>
          <a:lstStyle/>
          <a:p>
            <a:pPr algn="ctr"/>
            <a:r>
              <a:rPr lang="ru-RU" sz="2000" i="1" dirty="0" smtClean="0">
                <a:solidFill>
                  <a:srgbClr val="002060"/>
                </a:solidFill>
                <a:latin typeface="+mn-lt"/>
              </a:rPr>
              <a:t>Заключение о соответствии(ЗОС). Заявление о выдаче ЗОС </a:t>
            </a:r>
            <a:r>
              <a:rPr lang="ru-RU" sz="2000" i="1" dirty="0" smtClean="0">
                <a:solidFill>
                  <a:srgbClr val="002060"/>
                </a:solidFill>
                <a:latin typeface="+mn-lt"/>
                <a:cs typeface="Times New Roman" pitchFamily="18" charset="0"/>
              </a:rPr>
              <a:t>(</a:t>
            </a:r>
            <a:r>
              <a:rPr lang="ru-RU" sz="2000" i="1" dirty="0" smtClean="0">
                <a:solidFill>
                  <a:srgbClr val="002060"/>
                </a:solidFill>
                <a:latin typeface="+mn-lt"/>
              </a:rPr>
              <a:t>РД-11-04-2006</a:t>
            </a:r>
            <a:r>
              <a:rPr lang="ru-RU" sz="2000" i="1" dirty="0" smtClean="0">
                <a:solidFill>
                  <a:srgbClr val="002060"/>
                </a:solidFill>
                <a:latin typeface="+mn-lt"/>
                <a:cs typeface="Times New Roman" pitchFamily="18" charset="0"/>
              </a:rPr>
              <a:t>)</a:t>
            </a:r>
            <a:r>
              <a:rPr lang="ru-RU" sz="4000" i="1" dirty="0" smtClean="0">
                <a:solidFill>
                  <a:srgbClr val="002060"/>
                </a:solidFill>
                <a:latin typeface="+mn-lt"/>
              </a:rPr>
              <a:t/>
            </a:r>
            <a:br>
              <a:rPr lang="ru-RU" sz="4000" i="1" dirty="0" smtClean="0">
                <a:solidFill>
                  <a:srgbClr val="002060"/>
                </a:solidFill>
                <a:latin typeface="+mn-lt"/>
              </a:rPr>
            </a:br>
            <a:endParaRPr lang="ru-RU" sz="2000" i="1" dirty="0">
              <a:solidFill>
                <a:srgbClr val="002060"/>
              </a:solidFill>
              <a:latin typeface="+mn-lt"/>
              <a:cs typeface="Times New Roman" pitchFamily="18" charset="0"/>
            </a:endParaRPr>
          </a:p>
        </p:txBody>
      </p:sp>
      <p:sp>
        <p:nvSpPr>
          <p:cNvPr id="3" name="Содержимое 2"/>
          <p:cNvSpPr>
            <a:spLocks noGrp="1"/>
          </p:cNvSpPr>
          <p:nvPr>
            <p:ph idx="1"/>
          </p:nvPr>
        </p:nvSpPr>
        <p:spPr>
          <a:xfrm>
            <a:off x="451882" y="785794"/>
            <a:ext cx="8133874" cy="5523566"/>
          </a:xfrm>
        </p:spPr>
        <p:txBody>
          <a:bodyPr>
            <a:normAutofit lnSpcReduction="10000"/>
          </a:bodyPr>
          <a:lstStyle/>
          <a:p>
            <a:r>
              <a:rPr lang="ru-RU" sz="1800" b="1" dirty="0" smtClean="0"/>
              <a:t>Конечным результатом осуществления государственного строительного надзора является предоставление заказчику/застройщику заключения о соответствии (далее – ЗОС) требованиям построенного, реконструированного, отремонтированного объекта капитального строительства требованиям технических регламентов (норм и правил),  иных нормативных правовых актов и проектной документации  </a:t>
            </a:r>
            <a:r>
              <a:rPr lang="ru-RU" sz="1800" u="sng" dirty="0" smtClean="0"/>
              <a:t>или принятию решения об отказе в выдаче такого заключения</a:t>
            </a:r>
            <a:r>
              <a:rPr lang="ru-RU" sz="1800" dirty="0" smtClean="0"/>
              <a:t> (далее – решение об отказе в выдаче заключения)</a:t>
            </a:r>
          </a:p>
          <a:p>
            <a:r>
              <a:rPr lang="ru-RU" sz="1800" dirty="0" smtClean="0"/>
              <a:t>28. Орган государственного строительного надзора в течение 10 дней после получения обращения застройщика или заказчика, указанного в </a:t>
            </a:r>
            <a:r>
              <a:rPr lang="ru-RU" sz="1800" u="sng" dirty="0" smtClean="0">
                <a:hlinkClick r:id="rId3" tooltip="п. 29."/>
              </a:rPr>
              <a:t>пункте 29</a:t>
            </a:r>
            <a:r>
              <a:rPr lang="ru-RU" sz="1800" dirty="0" smtClean="0"/>
              <a:t> настоящего Порядка, выдает заключение о соответствии построенного, реконструированного, отремонтированного объекта капитального строительства требованиям технических регламентов (норм и правил), иных нормативных правовых актов и проектной документации, а при отсутствии оснований для выдачи заключения принимает решение об отказе в выдаче такого заключения с соблюдением требований пунктов 17 - 20 Положения об осуществлении государственного строительного надзора в Российской Федерации, главой V настоящего Порядка.</a:t>
            </a:r>
          </a:p>
          <a:p>
            <a:endParaRPr lang="ru-RU" sz="1800" dirty="0"/>
          </a:p>
        </p:txBody>
      </p:sp>
      <p:graphicFrame>
        <p:nvGraphicFramePr>
          <p:cNvPr id="4" name="Объект 3">
            <a:hlinkClick r:id="rId4" action="ppaction://hlinkfile"/>
          </p:cNvPr>
          <p:cNvGraphicFramePr>
            <a:graphicFrameLocks noChangeAspect="1"/>
          </p:cNvGraphicFramePr>
          <p:nvPr/>
        </p:nvGraphicFramePr>
        <p:xfrm>
          <a:off x="4733133" y="5643578"/>
          <a:ext cx="914400" cy="771525"/>
        </p:xfrm>
        <a:graphic>
          <a:graphicData uri="http://schemas.openxmlformats.org/presentationml/2006/ole">
            <p:oleObj spid="_x0000_s54273" name="Документ" showAsIcon="1" r:id="rId5" imgW="914400" imgH="771480" progId="Word.Document.12">
              <p:link updateAutomatic="1"/>
            </p:oleObj>
          </a:graphicData>
        </a:graphic>
      </p:graphicFrame>
      <p:graphicFrame>
        <p:nvGraphicFramePr>
          <p:cNvPr id="5" name="Объект 4">
            <a:hlinkClick r:id="rId6" action="ppaction://hlinkfile"/>
          </p:cNvPr>
          <p:cNvGraphicFramePr>
            <a:graphicFrameLocks noChangeAspect="1"/>
          </p:cNvGraphicFramePr>
          <p:nvPr/>
        </p:nvGraphicFramePr>
        <p:xfrm>
          <a:off x="7804967" y="5643578"/>
          <a:ext cx="914400" cy="771525"/>
        </p:xfrm>
        <a:graphic>
          <a:graphicData uri="http://schemas.openxmlformats.org/presentationml/2006/ole">
            <p:oleObj spid="_x0000_s54274" name="Документ" showAsIcon="1" r:id="rId7"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274638"/>
            <a:ext cx="8133874" cy="725470"/>
          </a:xfrm>
        </p:spPr>
        <p:txBody>
          <a:bodyPr>
            <a:normAutofit/>
          </a:bodyPr>
          <a:lstStyle/>
          <a:p>
            <a:pPr algn="ctr"/>
            <a:r>
              <a:rPr lang="ru-RU" sz="1800" i="1" dirty="0" smtClean="0">
                <a:solidFill>
                  <a:srgbClr val="002060"/>
                </a:solidFill>
                <a:latin typeface="+mn-lt"/>
                <a:cs typeface="Times New Roman" pitchFamily="18" charset="0"/>
              </a:rPr>
              <a:t> 5. Разрешение на ввод объекта в эксплуатацию</a:t>
            </a:r>
            <a:r>
              <a:rPr lang="ru-RU" sz="1800" i="1" dirty="0" smtClean="0">
                <a:latin typeface="Times New Roman" pitchFamily="18" charset="0"/>
                <a:cs typeface="Times New Roman" pitchFamily="18" charset="0"/>
              </a:rPr>
              <a:t>.</a:t>
            </a:r>
            <a:r>
              <a:rPr lang="ru-RU" sz="1800" i="1" dirty="0" smtClean="0">
                <a:solidFill>
                  <a:srgbClr val="002060"/>
                </a:solidFill>
                <a:latin typeface="+mn-lt"/>
              </a:rPr>
              <a:t> </a:t>
            </a:r>
            <a:br>
              <a:rPr lang="ru-RU" sz="1800" i="1" dirty="0" smtClean="0">
                <a:solidFill>
                  <a:srgbClr val="002060"/>
                </a:solidFill>
                <a:latin typeface="+mn-lt"/>
              </a:rPr>
            </a:br>
            <a:endParaRPr lang="ru-RU" sz="1800" i="1" dirty="0">
              <a:solidFill>
                <a:srgbClr val="002060"/>
              </a:solidFill>
              <a:latin typeface="+mn-lt"/>
            </a:endParaRPr>
          </a:p>
        </p:txBody>
      </p:sp>
      <p:sp>
        <p:nvSpPr>
          <p:cNvPr id="3" name="Содержимое 2"/>
          <p:cNvSpPr>
            <a:spLocks noGrp="1"/>
          </p:cNvSpPr>
          <p:nvPr>
            <p:ph idx="1"/>
          </p:nvPr>
        </p:nvSpPr>
        <p:spPr>
          <a:xfrm>
            <a:off x="451882" y="1071546"/>
            <a:ext cx="8133874" cy="5237814"/>
          </a:xfrm>
        </p:spPr>
        <p:txBody>
          <a:bodyPr>
            <a:normAutofit/>
          </a:bodyPr>
          <a:lstStyle/>
          <a:p>
            <a:pPr algn="just"/>
            <a:r>
              <a:rPr lang="ru-RU" sz="1600" i="1" dirty="0" smtClean="0"/>
              <a:t>Рассмотрим статью 55 градостроительного кодекса Российской Федерации, устанавливающую порядок выдачи разрешения на ввод объекта в эксплуатацию:</a:t>
            </a:r>
            <a:endParaRPr lang="ru-RU" sz="1600" dirty="0" smtClean="0"/>
          </a:p>
          <a:p>
            <a:pPr algn="just"/>
            <a:r>
              <a:rPr lang="ru-RU" sz="1600" dirty="0" smtClean="0"/>
              <a:t>1. Разрешение на ввод объекта в эксплуатацию представляет собой документ, который удостоверяет выполнение строительства, реконструкции объекта капитального строительства в полном объеме в соответствии с разрешением на строительство, соответствие построенного, реконструированного объекта капитального строительства градостроительному плану земельного участка или в случае строительства, реконструкции линейного объекта проекту планировки территории и проекту межевания территории, </a:t>
            </a:r>
            <a:r>
              <a:rPr lang="ru-RU" sz="1600" u="sng" dirty="0" smtClean="0"/>
              <a:t>а также проектной документации.</a:t>
            </a:r>
          </a:p>
          <a:p>
            <a:r>
              <a:rPr lang="ru-RU" sz="1600" dirty="0" smtClean="0"/>
              <a:t>2. Для ввода объекта в эксплуатацию застройщик обращается в федеральный орган исполнительной власти, орган исполнительной власти субъекта Российской Федерации, орган местного самоуправления или уполномоченную организацию, осуществляющую государственное управление использованием атомной энергии и государственное управление при осуществлении деятельности, связанной с разработкой, изготовлением, утилизацией ядерного оружия и ядерных энергетических установок военного назначения, выдавшие разрешение на строительство, непосредственно либо через многофункциональный центр с заявлением о выдаче разрешения на ввод объекта в эксплуатацию.</a:t>
            </a:r>
          </a:p>
          <a:p>
            <a:endParaRPr lang="ru-RU" dirty="0"/>
          </a:p>
        </p:txBody>
      </p:sp>
      <p:graphicFrame>
        <p:nvGraphicFramePr>
          <p:cNvPr id="5" name="Объект 4">
            <a:hlinkClick r:id="rId3" action="ppaction://hlinkfile"/>
          </p:cNvPr>
          <p:cNvGraphicFramePr>
            <a:graphicFrameLocks noChangeAspect="1"/>
          </p:cNvGraphicFramePr>
          <p:nvPr/>
        </p:nvGraphicFramePr>
        <p:xfrm>
          <a:off x="7376339" y="5500702"/>
          <a:ext cx="914400" cy="771525"/>
        </p:xfrm>
        <a:graphic>
          <a:graphicData uri="http://schemas.openxmlformats.org/presentationml/2006/ole">
            <p:oleObj spid="_x0000_s110595" name="Документ" showAsIcon="1" r:id="rId4"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589729" y="642918"/>
            <a:ext cx="7853363" cy="5451475"/>
          </a:xfrm>
        </p:spPr>
        <p:txBody>
          <a:bodyPr>
            <a:normAutofit lnSpcReduction="10000"/>
          </a:bodyPr>
          <a:lstStyle/>
          <a:p>
            <a:pPr algn="ctr">
              <a:buNone/>
            </a:pPr>
            <a:r>
              <a:rPr lang="ru-RU" sz="1600" i="1" dirty="0" smtClean="0">
                <a:solidFill>
                  <a:srgbClr val="002060"/>
                </a:solidFill>
              </a:rPr>
              <a:t> 1.</a:t>
            </a:r>
            <a:r>
              <a:rPr lang="ru-RU" sz="1600" i="1" dirty="0" smtClean="0">
                <a:solidFill>
                  <a:srgbClr val="002060"/>
                </a:solidFill>
                <a:cs typeface="Times New Roman" pitchFamily="18" charset="0"/>
              </a:rPr>
              <a:t> Разрешение на строительство. Анализ результатов кампании по получению разрешений на строительство</a:t>
            </a:r>
            <a:endParaRPr lang="ru-RU" sz="1600" i="1" dirty="0" smtClean="0">
              <a:solidFill>
                <a:srgbClr val="002060"/>
              </a:solidFill>
            </a:endParaRPr>
          </a:p>
          <a:p>
            <a:pPr>
              <a:buNone/>
            </a:pPr>
            <a:r>
              <a:rPr lang="ru-RU" sz="1800" dirty="0" smtClean="0"/>
              <a:t>     Статья 51. Разрешение на строительство</a:t>
            </a:r>
          </a:p>
          <a:p>
            <a:r>
              <a:rPr lang="ru-RU" sz="1800" dirty="0" smtClean="0"/>
              <a:t>(П.1 ст.51). Разрешение на строительство представляет собой документ, подтверждающий соответствие проектной документации требованиям градостроительного плана земельного участка или проекту планировки территории и проекту межевания территории (в случае строительства, реконструкции линейных объектов) </a:t>
            </a:r>
            <a:r>
              <a:rPr lang="ru-RU" sz="1800" b="1" dirty="0" smtClean="0"/>
              <a:t>и дающий застройщику право осуществлять строительство, реконструкцию </a:t>
            </a:r>
            <a:r>
              <a:rPr lang="ru-RU" sz="1800" dirty="0" smtClean="0"/>
              <a:t>объектов капитального строительства</a:t>
            </a:r>
          </a:p>
          <a:p>
            <a:r>
              <a:rPr lang="ru-RU" sz="1800" dirty="0" smtClean="0"/>
              <a:t>(П.2 ст.51). Строительство, реконструкция объектов капитального строительства осуществляются на основании разрешения на строительство, за исключением случаев, предусмотренных настоящей статьей.</a:t>
            </a:r>
          </a:p>
          <a:p>
            <a:r>
              <a:rPr lang="ru-RU" sz="1800" dirty="0" smtClean="0"/>
              <a:t>(П.7 ст.51)В целях строительства, реконструкции объекта капитального строительства застройщик направляет </a:t>
            </a:r>
            <a:r>
              <a:rPr lang="ru-RU" sz="1800" u="sng" dirty="0" smtClean="0"/>
              <a:t>заявление о выдаче разрешения</a:t>
            </a:r>
            <a:r>
              <a:rPr lang="ru-RU" sz="1800" dirty="0" smtClean="0"/>
              <a:t> на строительство непосредственно в уполномоченные на выдачу разрешений на строительство в соответствии с частями 4 - 6 настоящей статьи федеральный орган исполнительной власти ит.д. </a:t>
            </a:r>
          </a:p>
          <a:p>
            <a:pPr>
              <a:buNone/>
            </a:pPr>
            <a:endParaRPr lang="ru-RU" sz="1800" dirty="0" smtClean="0"/>
          </a:p>
          <a:p>
            <a:endParaRPr lang="ru-RU" sz="1800" dirty="0"/>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3611" y="142852"/>
            <a:ext cx="8133874" cy="511156"/>
          </a:xfrm>
        </p:spPr>
        <p:txBody>
          <a:bodyPr>
            <a:normAutofit/>
          </a:bodyPr>
          <a:lstStyle/>
          <a:p>
            <a:pPr algn="ctr"/>
            <a:r>
              <a:rPr lang="ru-RU" sz="1800" i="1" dirty="0" smtClean="0">
                <a:solidFill>
                  <a:srgbClr val="002060"/>
                </a:solidFill>
                <a:cs typeface="Times New Roman" pitchFamily="18" charset="0"/>
              </a:rPr>
              <a:t>Разрешение на ввод объекта в эксплуатацию</a:t>
            </a:r>
            <a:r>
              <a:rPr lang="ru-RU" sz="1800" i="1" dirty="0" smtClean="0">
                <a:latin typeface="Times New Roman" pitchFamily="18" charset="0"/>
                <a:cs typeface="Times New Roman" pitchFamily="18" charset="0"/>
              </a:rPr>
              <a:t>.</a:t>
            </a:r>
            <a:endParaRPr lang="ru-RU" sz="1800" spc="300" dirty="0">
              <a:effectLst>
                <a:outerShdw blurRad="38100" dist="38100" dir="2700000" algn="tl">
                  <a:srgbClr val="000000">
                    <a:alpha val="43137"/>
                  </a:srgbClr>
                </a:outerShdw>
              </a:effectLst>
              <a:latin typeface="+mn-lt"/>
            </a:endParaRPr>
          </a:p>
        </p:txBody>
      </p:sp>
      <p:sp>
        <p:nvSpPr>
          <p:cNvPr id="3" name="Содержимое 2"/>
          <p:cNvSpPr>
            <a:spLocks noGrp="1"/>
          </p:cNvSpPr>
          <p:nvPr>
            <p:ph idx="1"/>
          </p:nvPr>
        </p:nvSpPr>
        <p:spPr>
          <a:xfrm>
            <a:off x="494218" y="714356"/>
            <a:ext cx="8133874" cy="5715040"/>
          </a:xfrm>
          <a:effectLst>
            <a:innerShdw blurRad="63500" dist="50800" dir="18900000">
              <a:prstClr val="black">
                <a:alpha val="50000"/>
              </a:prstClr>
            </a:innerShdw>
          </a:effectLst>
          <a:scene3d>
            <a:camera prst="orthographicFront"/>
            <a:lightRig rig="threePt" dir="t"/>
          </a:scene3d>
          <a:sp3d prstMaterial="softEdge">
            <a:bevelB/>
          </a:sp3d>
        </p:spPr>
        <p:txBody>
          <a:bodyPr>
            <a:noAutofit/>
          </a:bodyPr>
          <a:lstStyle/>
          <a:p>
            <a:pPr algn="just">
              <a:lnSpc>
                <a:spcPts val="1800"/>
              </a:lnSpc>
            </a:pPr>
            <a:r>
              <a:rPr lang="ru-RU" sz="1600" spc="-150" dirty="0" smtClean="0"/>
              <a:t>3. Для принятия решения о выдаче разрешения на ввод объекта в эксплуатацию необходимы следующие  документы:</a:t>
            </a:r>
          </a:p>
          <a:p>
            <a:pPr algn="just">
              <a:lnSpc>
                <a:spcPts val="1800"/>
              </a:lnSpc>
            </a:pPr>
            <a:r>
              <a:rPr lang="ru-RU" sz="1600" spc="-150" dirty="0" smtClean="0"/>
              <a:t>1) правоустанавливающие  документы на  земельный  участок;</a:t>
            </a:r>
          </a:p>
          <a:p>
            <a:pPr algn="just">
              <a:lnSpc>
                <a:spcPts val="1800"/>
              </a:lnSpc>
            </a:pPr>
            <a:r>
              <a:rPr lang="ru-RU" sz="1600" spc="-150" dirty="0" smtClean="0"/>
              <a:t>2) градостроительный план земельного участка или в случае строительства, реконструкции линейного  объекта  проект  планировки  </a:t>
            </a:r>
            <a:r>
              <a:rPr lang="ru-RU" sz="1600" spc="-150" dirty="0" smtClean="0"/>
              <a:t>территории  </a:t>
            </a:r>
            <a:r>
              <a:rPr lang="ru-RU" sz="1600" spc="-150" dirty="0" smtClean="0"/>
              <a:t>и  проект  межевания  территории;</a:t>
            </a:r>
          </a:p>
          <a:p>
            <a:pPr algn="just">
              <a:lnSpc>
                <a:spcPts val="1800"/>
              </a:lnSpc>
            </a:pPr>
            <a:r>
              <a:rPr lang="ru-RU" sz="1600" spc="-150" dirty="0" smtClean="0"/>
              <a:t>3) разрешение на  строительство;</a:t>
            </a:r>
          </a:p>
          <a:p>
            <a:pPr algn="just">
              <a:lnSpc>
                <a:spcPts val="1800"/>
              </a:lnSpc>
            </a:pPr>
            <a:r>
              <a:rPr lang="ru-RU" sz="1600" spc="-150" dirty="0" smtClean="0"/>
              <a:t>4) акт приемки объекта капитального строительства (в случае осуществления строительства, реконструкции на  основании  договора);</a:t>
            </a:r>
          </a:p>
          <a:p>
            <a:pPr algn="just">
              <a:lnSpc>
                <a:spcPts val="1800"/>
              </a:lnSpc>
            </a:pPr>
            <a:r>
              <a:rPr lang="ru-RU" sz="1600" spc="-150" dirty="0" smtClean="0"/>
              <a:t>5) документ, подтверждающий соответствие построенного, реконструированного объекта капитального строительства требованиям технических регламентов и подписанный лицом, осуществляющим  строительство;</a:t>
            </a:r>
          </a:p>
          <a:p>
            <a:pPr algn="just">
              <a:lnSpc>
                <a:spcPts val="1800"/>
              </a:lnSpc>
            </a:pPr>
            <a:r>
              <a:rPr lang="ru-RU" sz="1600" spc="-150" dirty="0" smtClean="0"/>
              <a:t>6) документ, подтверждающий соответствие параметров построенного, реконструированного объекта капитального строительства проектной документации, в том числе требованиям энергетической эффективности и требованиям оснащенности объекта капитального строительства приборами учета используемых энергетических ресурсов, и подписанный лицом, осуществляющим строительство (лицом, осуществляющим строительство, и застройщиком или техническим заказчиком в случае осуществления строительства, реконструкции на основании договора, а также лицом, осуществляющим строительный контроль, в случае осуществления строительного контроля на основании договора), за исключением случаев осуществления строительства, реконструкции объектов  индивидуального  жилищного  строительства;</a:t>
            </a:r>
          </a:p>
        </p:txBody>
      </p:sp>
      <p:graphicFrame>
        <p:nvGraphicFramePr>
          <p:cNvPr id="5" name="Объект 4"/>
          <p:cNvGraphicFramePr>
            <a:graphicFrameLocks noChangeAspect="1"/>
          </p:cNvGraphicFramePr>
          <p:nvPr/>
        </p:nvGraphicFramePr>
        <p:xfrm>
          <a:off x="4161629" y="5715016"/>
          <a:ext cx="1500198" cy="642941"/>
        </p:xfrm>
        <a:graphic>
          <a:graphicData uri="http://schemas.openxmlformats.org/presentationml/2006/ole">
            <p:oleObj spid="_x0000_s112643" name="Документ" showAsIcon="1" r:id="rId3" imgW="914400" imgH="771480" progId="Word.Document.12">
              <p:link updateAutomatic="1"/>
            </p:oleObj>
          </a:graphicData>
        </a:graphic>
      </p:graphicFrame>
      <p:graphicFrame>
        <p:nvGraphicFramePr>
          <p:cNvPr id="6" name="Объект 5">
            <a:hlinkClick r:id="rId4" action="ppaction://hlinkfile"/>
          </p:cNvPr>
          <p:cNvGraphicFramePr>
            <a:graphicFrameLocks noChangeAspect="1"/>
          </p:cNvGraphicFramePr>
          <p:nvPr/>
        </p:nvGraphicFramePr>
        <p:xfrm>
          <a:off x="5947579" y="5643578"/>
          <a:ext cx="1143008" cy="771525"/>
        </p:xfrm>
        <a:graphic>
          <a:graphicData uri="http://schemas.openxmlformats.org/presentationml/2006/ole">
            <p:oleObj spid="_x0000_s112644" name="Документ" showAsIcon="1" r:id="rId5" imgW="914400" imgH="771480" progId="Word.Document.12">
              <p:link updateAutomatic="1"/>
            </p:oleObj>
          </a:graphicData>
        </a:graphic>
      </p:graphicFrame>
      <p:graphicFrame>
        <p:nvGraphicFramePr>
          <p:cNvPr id="7" name="Объект 6">
            <a:hlinkClick r:id="rId6" action="ppaction://hlinkfile"/>
          </p:cNvPr>
          <p:cNvGraphicFramePr>
            <a:graphicFrameLocks noChangeAspect="1"/>
          </p:cNvGraphicFramePr>
          <p:nvPr/>
        </p:nvGraphicFramePr>
        <p:xfrm>
          <a:off x="1089795" y="5715016"/>
          <a:ext cx="914400" cy="771525"/>
        </p:xfrm>
        <a:graphic>
          <a:graphicData uri="http://schemas.openxmlformats.org/presentationml/2006/ole">
            <p:oleObj spid="_x0000_s112645" name="Документ" showAsIcon="1" r:id="rId7" imgW="914400" imgH="771480" progId="Word.Document.12">
              <p:link updateAutomatic="1"/>
            </p:oleObj>
          </a:graphicData>
        </a:graphic>
      </p:graphicFrame>
      <p:graphicFrame>
        <p:nvGraphicFramePr>
          <p:cNvPr id="8" name="Объект 7">
            <a:hlinkClick r:id="rId8" action="ppaction://hlinkfile"/>
          </p:cNvPr>
          <p:cNvGraphicFramePr>
            <a:graphicFrameLocks noChangeAspect="1"/>
          </p:cNvGraphicFramePr>
          <p:nvPr/>
        </p:nvGraphicFramePr>
        <p:xfrm>
          <a:off x="2304241" y="5715016"/>
          <a:ext cx="914400" cy="771525"/>
        </p:xfrm>
        <a:graphic>
          <a:graphicData uri="http://schemas.openxmlformats.org/presentationml/2006/ole">
            <p:oleObj spid="_x0000_s112646" name="Документ" showAsIcon="1" r:id="rId9"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142852"/>
            <a:ext cx="8133874" cy="428628"/>
          </a:xfrm>
        </p:spPr>
        <p:txBody>
          <a:bodyPr>
            <a:normAutofit/>
          </a:bodyPr>
          <a:lstStyle/>
          <a:p>
            <a:pPr algn="ctr"/>
            <a:r>
              <a:rPr lang="ru-RU" sz="2000" i="1" dirty="0" smtClean="0">
                <a:solidFill>
                  <a:srgbClr val="002060"/>
                </a:solidFill>
                <a:cs typeface="Times New Roman" pitchFamily="18" charset="0"/>
              </a:rPr>
              <a:t>Разрешение на ввод объекта в эксплуатацию</a:t>
            </a:r>
            <a:r>
              <a:rPr lang="ru-RU" sz="2000" i="1" dirty="0" smtClean="0">
                <a:latin typeface="Times New Roman" pitchFamily="18" charset="0"/>
                <a:cs typeface="Times New Roman" pitchFamily="18" charset="0"/>
              </a:rPr>
              <a:t>.</a:t>
            </a:r>
            <a:endParaRPr lang="ru-RU" sz="2000" dirty="0">
              <a:latin typeface="+mn-lt"/>
            </a:endParaRPr>
          </a:p>
        </p:txBody>
      </p:sp>
      <p:sp>
        <p:nvSpPr>
          <p:cNvPr id="3" name="Содержимое 2"/>
          <p:cNvSpPr>
            <a:spLocks noGrp="1"/>
          </p:cNvSpPr>
          <p:nvPr>
            <p:ph idx="1"/>
          </p:nvPr>
        </p:nvSpPr>
        <p:spPr>
          <a:xfrm>
            <a:off x="451882" y="642918"/>
            <a:ext cx="8133874" cy="5857916"/>
          </a:xfrm>
        </p:spPr>
        <p:txBody>
          <a:bodyPr>
            <a:noAutofit/>
          </a:bodyPr>
          <a:lstStyle/>
          <a:p>
            <a:pPr algn="just">
              <a:lnSpc>
                <a:spcPts val="1800"/>
              </a:lnSpc>
            </a:pPr>
            <a:r>
              <a:rPr lang="ru-RU" sz="1600" spc="-100" dirty="0" smtClean="0"/>
              <a:t>7) документы, подтверждающие соответствие построенного, реконструированного объекта капитального строительства техническим условиям и подписанные представителями организаций, осуществляющих эксплуатацию сетей инженерно-технического обеспечения (при их наличии);</a:t>
            </a:r>
          </a:p>
          <a:p>
            <a:pPr algn="just">
              <a:lnSpc>
                <a:spcPts val="1800"/>
              </a:lnSpc>
            </a:pPr>
            <a:endParaRPr lang="ru-RU" sz="1600" spc="-100" dirty="0" smtClean="0"/>
          </a:p>
          <a:p>
            <a:pPr algn="just">
              <a:lnSpc>
                <a:spcPts val="1800"/>
              </a:lnSpc>
            </a:pPr>
            <a:r>
              <a:rPr lang="ru-RU" sz="1600" spc="-100" dirty="0" smtClean="0"/>
              <a:t>8) схема, отображающая расположение построенного, реконструированного объекта капитального строительства, расположение сетей инженерно-технического обеспечения в границах земельного участка и планировочную организацию земельного участка и подписанная лицом, осуществляющим строительство (лицом, осуществляющим строительство, и застройщиком или техническим заказчиком в случае осуществления строительства, реконструкции на основании договора), за исключением случаев строительства, реконструкции линейного объекта;</a:t>
            </a:r>
          </a:p>
          <a:p>
            <a:pPr algn="just">
              <a:lnSpc>
                <a:spcPts val="1800"/>
              </a:lnSpc>
            </a:pPr>
            <a:r>
              <a:rPr lang="ru-RU" sz="1600" spc="-100" dirty="0" smtClean="0"/>
              <a:t>9) заключение органа государственного строительного надзора (в случае, если предусмотрено осуществление государственного строительного надзора) о соответствии построенного, реконструированного объекта капитального строительства требованиям технических регламентов и проектной документации, в том числе требованиям энергетической эффективности и требованиям оснащенности объекта капитального строительства приборами учета используемых энергетических ресурсов, заключение федерального государственного экологического надзора;</a:t>
            </a:r>
          </a:p>
          <a:p>
            <a:pPr algn="just">
              <a:lnSpc>
                <a:spcPts val="1800"/>
              </a:lnSpc>
            </a:pPr>
            <a:r>
              <a:rPr lang="ru-RU" sz="1600" spc="-100" dirty="0" smtClean="0"/>
              <a:t>10) документ, подтверждающий заключение договора обязательного страхования гражданской ответственности владельца опасного объекта за причинение вреда в результате аварии на опасном объекте в соответствии с законодательством Российской Федерации об обязательном страховании гражданской ответственности владельца опасного объекта за причинение вреда в результате аварии на опасном объекте.</a:t>
            </a:r>
          </a:p>
          <a:p>
            <a:endParaRPr lang="ru-RU" sz="1600" dirty="0" smtClean="0"/>
          </a:p>
          <a:p>
            <a:pPr algn="just">
              <a:lnSpc>
                <a:spcPts val="1800"/>
              </a:lnSpc>
            </a:pPr>
            <a:endParaRPr lang="ru-RU" sz="1600" dirty="0" smtClean="0"/>
          </a:p>
        </p:txBody>
      </p:sp>
      <p:graphicFrame>
        <p:nvGraphicFramePr>
          <p:cNvPr id="5" name="Объект 4">
            <a:hlinkClick r:id="rId3" action="ppaction://hlinkfile"/>
          </p:cNvPr>
          <p:cNvGraphicFramePr>
            <a:graphicFrameLocks noChangeAspect="1"/>
          </p:cNvGraphicFramePr>
          <p:nvPr/>
        </p:nvGraphicFramePr>
        <p:xfrm>
          <a:off x="2947183" y="1357298"/>
          <a:ext cx="1214446" cy="500065"/>
        </p:xfrm>
        <a:graphic>
          <a:graphicData uri="http://schemas.openxmlformats.org/presentationml/2006/ole">
            <p:oleObj spid="_x0000_s113667" name="Документ" showAsIcon="1" r:id="rId4"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274638"/>
            <a:ext cx="8133874" cy="368280"/>
          </a:xfrm>
        </p:spPr>
        <p:txBody>
          <a:bodyPr>
            <a:normAutofit/>
          </a:bodyPr>
          <a:lstStyle/>
          <a:p>
            <a:pPr algn="ctr"/>
            <a:r>
              <a:rPr lang="ru-RU" sz="1800" i="1" dirty="0" smtClean="0">
                <a:solidFill>
                  <a:srgbClr val="002060"/>
                </a:solidFill>
                <a:latin typeface="+mn-lt"/>
              </a:rPr>
              <a:t>                           Схема получения разрешения на ввод объекта в эксплуатацию</a:t>
            </a:r>
            <a:endParaRPr lang="ru-RU" sz="1800" i="1" dirty="0">
              <a:solidFill>
                <a:srgbClr val="002060"/>
              </a:solidFill>
              <a:latin typeface="+mn-lt"/>
            </a:endParaRPr>
          </a:p>
        </p:txBody>
      </p:sp>
      <p:sp>
        <p:nvSpPr>
          <p:cNvPr id="11" name="Содержимое 10"/>
          <p:cNvSpPr>
            <a:spLocks noGrp="1"/>
          </p:cNvSpPr>
          <p:nvPr>
            <p:ph idx="1"/>
          </p:nvPr>
        </p:nvSpPr>
        <p:spPr>
          <a:xfrm>
            <a:off x="423611" y="5214950"/>
            <a:ext cx="2612461" cy="92869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scene3d>
              <a:camera prst="orthographicFront"/>
              <a:lightRig rig="threePt" dir="t"/>
            </a:scene3d>
            <a:sp3d>
              <a:bevelB w="38100" h="38100"/>
            </a:sp3d>
          </a:bodyPr>
          <a:lstStyle/>
          <a:p>
            <a:pPr algn="ctr">
              <a:buNone/>
            </a:pPr>
            <a:r>
              <a:rPr lang="ru-RU" sz="1600" dirty="0" smtClean="0">
                <a:latin typeface="Times New Roman" pitchFamily="18" charset="0"/>
              </a:rPr>
              <a:t>Обоснованный отказ (ст.55 Градостроительного кодекса</a:t>
            </a:r>
            <a:endParaRPr lang="ru-RU" sz="1600" dirty="0">
              <a:latin typeface="Times New Roman" pitchFamily="18" charset="0"/>
            </a:endParaRPr>
          </a:p>
        </p:txBody>
      </p:sp>
      <p:grpSp>
        <p:nvGrpSpPr>
          <p:cNvPr id="9" name="Группа 8"/>
          <p:cNvGrpSpPr/>
          <p:nvPr/>
        </p:nvGrpSpPr>
        <p:grpSpPr>
          <a:xfrm>
            <a:off x="564823" y="1000107"/>
            <a:ext cx="7953862" cy="4958554"/>
            <a:chOff x="2130295" y="4322698"/>
            <a:chExt cx="5095510" cy="2488199"/>
          </a:xfrm>
        </p:grpSpPr>
        <p:sp>
          <p:nvSpPr>
            <p:cNvPr id="5" name="Блок-схема: процесс 4"/>
            <p:cNvSpPr/>
            <p:nvPr/>
          </p:nvSpPr>
          <p:spPr>
            <a:xfrm>
              <a:off x="2220762" y="4322698"/>
              <a:ext cx="4707594" cy="452441"/>
            </a:xfrm>
            <a:prstGeom prst="flowChart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spc="-100" dirty="0"/>
                <a:t>Подготовка </a:t>
              </a:r>
              <a:r>
                <a:rPr lang="ru-RU" sz="1600" u="sng" spc="-100" dirty="0"/>
                <a:t>пакета документов</a:t>
              </a:r>
              <a:r>
                <a:rPr lang="ru-RU" sz="1600" spc="-100" dirty="0"/>
                <a:t> для подачи </a:t>
              </a:r>
              <a:r>
                <a:rPr lang="ru-RU" sz="1600" u="sng" spc="-100" dirty="0"/>
                <a:t>заявления о выдаче разрешения на ввод объекта в эксплуатацию</a:t>
              </a:r>
              <a:r>
                <a:rPr lang="ru-RU" sz="1600" spc="-100" dirty="0"/>
                <a:t> </a:t>
              </a:r>
              <a:r>
                <a:rPr lang="ru-RU" sz="1600" spc="-100" dirty="0" smtClean="0"/>
                <a:t> в орган выдавший разрешение на строительство(ст.55</a:t>
              </a:r>
              <a:r>
                <a:rPr lang="ru-RU" sz="1600" b="1" spc="-100" dirty="0" smtClean="0"/>
                <a:t> </a:t>
              </a:r>
              <a:r>
                <a:rPr lang="ru-RU" sz="1600" spc="-100" dirty="0"/>
                <a:t>Градостроительного </a:t>
              </a:r>
              <a:r>
                <a:rPr lang="ru-RU" sz="1600" spc="-100" dirty="0" smtClean="0"/>
                <a:t>кодекса)</a:t>
              </a:r>
              <a:endParaRPr lang="ru-RU" sz="1600" spc="-100" dirty="0"/>
            </a:p>
          </p:txBody>
        </p:sp>
        <p:sp>
          <p:nvSpPr>
            <p:cNvPr id="6" name="Блок-схема: процесс 5"/>
            <p:cNvSpPr/>
            <p:nvPr/>
          </p:nvSpPr>
          <p:spPr>
            <a:xfrm>
              <a:off x="2130295" y="5362277"/>
              <a:ext cx="5066122" cy="96788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ru-RU" sz="1600" spc="-100" dirty="0" smtClean="0"/>
            </a:p>
            <a:p>
              <a:pPr algn="just"/>
              <a:r>
                <a:rPr lang="ru-RU" sz="1600" spc="-100" dirty="0" smtClean="0"/>
                <a:t>В течение десяти дней со дня поступления заявления о выдаче разрешения на ввод объекта в эксплуатацию обязаны обеспечить проверку наличия и правильности оформления документов, указанных в части 3 настоящей статьи, осмотр объекта капитального строительства и выдать заявителю разрешение на ввод объекта в эксплуатацию или отказать в выдаче такого разрешения с указанием причин отказа.</a:t>
              </a:r>
            </a:p>
            <a:p>
              <a:pPr algn="just"/>
              <a:r>
                <a:rPr lang="ru-RU" sz="1600" u="sng" spc="-100" dirty="0" smtClean="0"/>
                <a:t>Если при строительстве, реконструкции объекта </a:t>
              </a:r>
              <a:r>
                <a:rPr lang="ru-RU" sz="1600" spc="-100" dirty="0" smtClean="0"/>
                <a:t>капитального строительства </a:t>
              </a:r>
              <a:r>
                <a:rPr lang="ru-RU" sz="1600" u="sng" spc="-100" dirty="0" smtClean="0"/>
                <a:t>осуществляется государственный строительный надзор, осмотр такого объекта органом, выдавшим разрешение на строительство, не проводится (наш случай).</a:t>
              </a:r>
            </a:p>
            <a:p>
              <a:pPr algn="just"/>
              <a:r>
                <a:rPr lang="ru-RU" sz="1600" dirty="0" smtClean="0"/>
                <a:t> </a:t>
              </a:r>
              <a:endParaRPr lang="ru-RU" sz="1600" dirty="0"/>
            </a:p>
          </p:txBody>
        </p:sp>
        <p:sp>
          <p:nvSpPr>
            <p:cNvPr id="7" name="Блок-схема: процесс 6"/>
            <p:cNvSpPr/>
            <p:nvPr/>
          </p:nvSpPr>
          <p:spPr>
            <a:xfrm>
              <a:off x="2944494" y="4824564"/>
              <a:ext cx="3256793" cy="47246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dirty="0" smtClean="0"/>
                <a:t>Подача заявления </a:t>
              </a:r>
              <a:r>
                <a:rPr lang="ru-RU" sz="1600" dirty="0"/>
                <a:t>о выдаче разрешения на ввод объекта в эксплуатацию в </a:t>
              </a:r>
              <a:r>
                <a:rPr lang="ru-RU" sz="1600" dirty="0" smtClean="0"/>
                <a:t>орган выдавший разрешение на строительство (</a:t>
              </a:r>
              <a:r>
                <a:rPr lang="ru-RU" sz="1600" dirty="0"/>
                <a:t>ст.55</a:t>
              </a:r>
              <a:r>
                <a:rPr lang="ru-RU" sz="1600" b="1" dirty="0"/>
                <a:t> </a:t>
              </a:r>
              <a:r>
                <a:rPr lang="ru-RU" sz="1600" dirty="0"/>
                <a:t>Градостроительного кодекса)</a:t>
              </a:r>
            </a:p>
          </p:txBody>
        </p:sp>
        <p:sp>
          <p:nvSpPr>
            <p:cNvPr id="8" name="Блок-схема: процесс 7"/>
            <p:cNvSpPr/>
            <p:nvPr/>
          </p:nvSpPr>
          <p:spPr>
            <a:xfrm>
              <a:off x="3939625" y="6473551"/>
              <a:ext cx="3286180" cy="33734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u="sng" dirty="0"/>
                <a:t>Выдача Застройщику разрешения на ввод объекта в эксплуатацию </a:t>
              </a:r>
              <a:r>
                <a:rPr lang="ru-RU" sz="1600" b="1" u="sng" dirty="0"/>
                <a:t>(</a:t>
              </a:r>
              <a:r>
                <a:rPr lang="ru-RU" sz="1600" dirty="0"/>
                <a:t>ст.55</a:t>
              </a:r>
              <a:r>
                <a:rPr lang="ru-RU" sz="1600" b="1" dirty="0"/>
                <a:t> </a:t>
              </a:r>
              <a:r>
                <a:rPr lang="ru-RU" sz="1600" dirty="0"/>
                <a:t>Градостроительного кодекса). </a:t>
              </a:r>
            </a:p>
          </p:txBody>
        </p:sp>
      </p:grpSp>
      <p:sp>
        <p:nvSpPr>
          <p:cNvPr id="10" name="Стрелка вниз 9"/>
          <p:cNvSpPr/>
          <p:nvPr/>
        </p:nvSpPr>
        <p:spPr>
          <a:xfrm>
            <a:off x="4233067" y="1928802"/>
            <a:ext cx="45719" cy="714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a:off x="4304505" y="2928934"/>
            <a:ext cx="45719"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2"/>
          <p:cNvSpPr/>
          <p:nvPr/>
        </p:nvSpPr>
        <p:spPr>
          <a:xfrm>
            <a:off x="5876141" y="5000636"/>
            <a:ext cx="45719"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a:off x="1804175" y="5000636"/>
            <a:ext cx="45719"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углом 14"/>
          <p:cNvSpPr/>
          <p:nvPr/>
        </p:nvSpPr>
        <p:spPr>
          <a:xfrm>
            <a:off x="303977" y="1214422"/>
            <a:ext cx="428628" cy="4714908"/>
          </a:xfrm>
          <a:prstGeom prst="bentArrow">
            <a:avLst>
              <a:gd name="adj1" fmla="val 28450"/>
              <a:gd name="adj2" fmla="val 31900"/>
              <a:gd name="adj3" fmla="val 50000"/>
              <a:gd name="adj4"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32540" y="857232"/>
            <a:ext cx="8001056" cy="553998"/>
          </a:xfrm>
          <a:prstGeom prst="rect">
            <a:avLst/>
          </a:prstGeom>
        </p:spPr>
        <p:txBody>
          <a:bodyPr wrap="square">
            <a:spAutoFit/>
          </a:bodyPr>
          <a:lstStyle/>
          <a:p>
            <a:pPr algn="just">
              <a:lnSpc>
                <a:spcPts val="1800"/>
              </a:lnSpc>
            </a:pPr>
            <a:endParaRPr lang="ru-RU" dirty="0" smtClean="0"/>
          </a:p>
          <a:p>
            <a:pPr algn="just">
              <a:lnSpc>
                <a:spcPts val="1800"/>
              </a:lnSpc>
            </a:pPr>
            <a:endParaRPr lang="ru-RU" dirty="0" smtClean="0"/>
          </a:p>
        </p:txBody>
      </p:sp>
      <p:sp>
        <p:nvSpPr>
          <p:cNvPr id="84993" name="Rectangle 1"/>
          <p:cNvSpPr>
            <a:spLocks noChangeArrowheads="1"/>
          </p:cNvSpPr>
          <p:nvPr/>
        </p:nvSpPr>
        <p:spPr bwMode="auto">
          <a:xfrm>
            <a:off x="-649198" y="137036"/>
            <a:ext cx="1033603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1600" i="1" dirty="0" smtClean="0">
                <a:solidFill>
                  <a:srgbClr val="002060"/>
                </a:solidFill>
                <a:cs typeface="Times New Roman" pitchFamily="18" charset="0"/>
              </a:rPr>
              <a:t>6.Основные виды правонарушений в области строительства. </a:t>
            </a:r>
          </a:p>
          <a:p>
            <a:pPr lvl="0" algn="ctr" fontAlgn="base">
              <a:spcBef>
                <a:spcPct val="0"/>
              </a:spcBef>
              <a:spcAft>
                <a:spcPct val="0"/>
              </a:spcAft>
            </a:pPr>
            <a:r>
              <a:rPr lang="ru-RU" sz="1600" i="1" dirty="0" smtClean="0">
                <a:solidFill>
                  <a:srgbClr val="002060"/>
                </a:solidFill>
                <a:cs typeface="Times New Roman" pitchFamily="18" charset="0"/>
              </a:rPr>
              <a:t>Административная ответственность, предусмотренная </a:t>
            </a:r>
            <a:r>
              <a:rPr lang="ru-RU" sz="1600" i="1" dirty="0" err="1" smtClean="0">
                <a:solidFill>
                  <a:srgbClr val="002060"/>
                </a:solidFill>
                <a:cs typeface="Times New Roman" pitchFamily="18" charset="0"/>
              </a:rPr>
              <a:t>КоАП</a:t>
            </a:r>
            <a:r>
              <a:rPr lang="ru-RU" sz="1600" i="1" dirty="0" smtClean="0">
                <a:solidFill>
                  <a:srgbClr val="002060"/>
                </a:solidFill>
                <a:cs typeface="Times New Roman" pitchFamily="18" charset="0"/>
              </a:rPr>
              <a:t> РФ. </a:t>
            </a:r>
            <a:r>
              <a:rPr kumimoji="0" lang="ru-RU" sz="1600" i="0" u="none" strike="noStrike" cap="none" normalizeH="0" baseline="0" dirty="0" smtClean="0">
                <a:ln>
                  <a:noFill/>
                </a:ln>
                <a:solidFill>
                  <a:srgbClr val="002060"/>
                </a:solidFill>
                <a:effectLst/>
                <a:ea typeface="Times New Roman" pitchFamily="18" charset="0"/>
                <a:cs typeface="Tahoma" pitchFamily="34" charset="0"/>
              </a:rPr>
              <a:t> </a:t>
            </a:r>
            <a:endParaRPr kumimoji="0" lang="ru-RU" sz="1600" i="0" u="none" strike="noStrike" cap="none" normalizeH="0" baseline="0" dirty="0" smtClean="0">
              <a:ln>
                <a:noFill/>
              </a:ln>
              <a:solidFill>
                <a:srgbClr val="002060"/>
              </a:solidFill>
              <a:effectLst/>
              <a:cs typeface="Arial" pitchFamily="34" charset="0"/>
            </a:endParaRPr>
          </a:p>
        </p:txBody>
      </p:sp>
      <p:graphicFrame>
        <p:nvGraphicFramePr>
          <p:cNvPr id="9" name="Таблица 8"/>
          <p:cNvGraphicFramePr>
            <a:graphicFrameLocks noGrp="1"/>
          </p:cNvGraphicFramePr>
          <p:nvPr/>
        </p:nvGraphicFramePr>
        <p:xfrm>
          <a:off x="589730" y="800532"/>
          <a:ext cx="8143933" cy="5566300"/>
        </p:xfrm>
        <a:graphic>
          <a:graphicData uri="http://schemas.openxmlformats.org/drawingml/2006/table">
            <a:tbl>
              <a:tblPr/>
              <a:tblGrid>
                <a:gridCol w="4929222"/>
                <a:gridCol w="785818"/>
                <a:gridCol w="1071570"/>
                <a:gridCol w="1357323"/>
              </a:tblGrid>
              <a:tr h="485328">
                <a:tc>
                  <a:txBody>
                    <a:bodyPr/>
                    <a:lstStyle/>
                    <a:p>
                      <a:pPr algn="ctr">
                        <a:lnSpc>
                          <a:spcPct val="115000"/>
                        </a:lnSpc>
                        <a:spcAft>
                          <a:spcPts val="1000"/>
                        </a:spcAft>
                      </a:pPr>
                      <a:r>
                        <a:rPr lang="ru-RU" sz="1400" b="1" kern="1800" cap="all" spc="600" dirty="0">
                          <a:solidFill>
                            <a:srgbClr val="333333"/>
                          </a:solidFill>
                          <a:latin typeface="Times New Roman"/>
                          <a:ea typeface="Times New Roman"/>
                          <a:cs typeface="Times New Roman"/>
                        </a:rPr>
                        <a:t>ВИД ПРАВОНАРУШЕНИЯ</a:t>
                      </a:r>
                      <a:endParaRPr lang="ru-RU" sz="1400" spc="6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800" b="1">
                          <a:latin typeface="Times New Roman"/>
                          <a:ea typeface="Times New Roman"/>
                          <a:cs typeface="Times New Roman"/>
                        </a:rPr>
                        <a:t>Статья и часть статьи КоАП</a:t>
                      </a:r>
                      <a:endParaRPr lang="ru-RU" sz="7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800" b="1">
                          <a:latin typeface="Times New Roman"/>
                          <a:ea typeface="Times New Roman"/>
                          <a:cs typeface="Times New Roman"/>
                        </a:rPr>
                        <a:t>Лица</a:t>
                      </a:r>
                      <a:endParaRPr lang="ru-RU" sz="7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800" b="1">
                          <a:latin typeface="Times New Roman"/>
                          <a:ea typeface="Times New Roman"/>
                          <a:cs typeface="Times New Roman"/>
                        </a:rPr>
                        <a:t>Размер штрафа в  рублях</a:t>
                      </a:r>
                      <a:endParaRPr lang="ru-RU" sz="700">
                        <a:latin typeface="Calibri"/>
                        <a:ea typeface="Calibri"/>
                        <a:cs typeface="Times New Roman"/>
                      </a:endParaRPr>
                    </a:p>
                    <a:p>
                      <a:pPr algn="just">
                        <a:lnSpc>
                          <a:spcPts val="1560"/>
                        </a:lnSpc>
                        <a:spcAft>
                          <a:spcPts val="0"/>
                        </a:spcAft>
                      </a:pPr>
                      <a:r>
                        <a:rPr lang="ru-RU" sz="800" b="1">
                          <a:latin typeface="Times New Roman"/>
                          <a:ea typeface="Times New Roman"/>
                          <a:cs typeface="Times New Roman"/>
                        </a:rPr>
                        <a:t>или иной вид наказания</a:t>
                      </a:r>
                      <a:endParaRPr lang="ru-RU" sz="7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483374">
                <a:tc rowSpan="3">
                  <a:txBody>
                    <a:bodyPr/>
                    <a:lstStyle/>
                    <a:p>
                      <a:pPr algn="just">
                        <a:lnSpc>
                          <a:spcPts val="1560"/>
                        </a:lnSpc>
                        <a:spcAft>
                          <a:spcPts val="0"/>
                        </a:spcAft>
                      </a:pPr>
                      <a:r>
                        <a:rPr lang="ru-RU" sz="1200" dirty="0">
                          <a:latin typeface="Times New Roman"/>
                          <a:ea typeface="Times New Roman"/>
                          <a:cs typeface="Times New Roman"/>
                        </a:rPr>
                        <a:t>Нарушение требований технических регламентов, проектной документации, обязательных требований документов в области стандартизации или требований специальных технических условий либо нарушение установленных уполномоченным федеральным органом исполнительной власти до дня вступления в силу технических регламентов обязательных требований к зданиям и сооружениям при проектировании, строительстве, реконструкции или капитальном ремонте объектов капитального строительства, в том числе при применении строительных материалов (изделий)</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3">
                  <a:txBody>
                    <a:bodyPr/>
                    <a:lstStyle/>
                    <a:p>
                      <a:pPr algn="just">
                        <a:lnSpc>
                          <a:spcPts val="1560"/>
                        </a:lnSpc>
                        <a:spcAft>
                          <a:spcPts val="0"/>
                        </a:spcAft>
                      </a:pPr>
                      <a:r>
                        <a:rPr lang="ru-RU" sz="1200" b="1" dirty="0">
                          <a:latin typeface="Times New Roman"/>
                          <a:ea typeface="Times New Roman"/>
                          <a:cs typeface="Times New Roman"/>
                        </a:rPr>
                        <a:t>Ст. 9.4</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1</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Предупреждение,</a:t>
                      </a:r>
                      <a:endParaRPr lang="ru-RU" sz="1200"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штраф 1 000- 2 000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48337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должностные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Предупреждение,</a:t>
                      </a:r>
                      <a:endParaRPr lang="ru-RU" sz="1200"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штраф 20 000 - 30 000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83160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Предупреждение,</a:t>
                      </a:r>
                      <a:endParaRPr lang="ru-RU" sz="1200"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штраф 100 000 - 300 000</a:t>
                      </a:r>
                      <a:endParaRPr lang="ru-RU" sz="1200"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 </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274283">
                <a:tc rowSpan="4">
                  <a:txBody>
                    <a:bodyPr/>
                    <a:lstStyle/>
                    <a:p>
                      <a:pPr algn="just">
                        <a:lnSpc>
                          <a:spcPts val="1560"/>
                        </a:lnSpc>
                        <a:spcAft>
                          <a:spcPts val="0"/>
                        </a:spcAft>
                      </a:pPr>
                      <a:r>
                        <a:rPr lang="ru-RU" sz="1200" dirty="0">
                          <a:latin typeface="Times New Roman"/>
                          <a:ea typeface="Times New Roman"/>
                          <a:cs typeface="Times New Roman"/>
                        </a:rPr>
                        <a:t>Действия, предусмотренные частью 1 настоящей статьи, которые повлекли </a:t>
                      </a:r>
                      <a:r>
                        <a:rPr lang="ru-RU" sz="1200" u="sng" dirty="0">
                          <a:latin typeface="Times New Roman"/>
                          <a:ea typeface="Times New Roman"/>
                          <a:cs typeface="Times New Roman"/>
                        </a:rPr>
                        <a:t>отступление от проектных значений параметров зданий и сооружений, затрагивают конструктивные и другие характеристики надежности и безопасности объектов капитального строительства и (или) их частей или безопасность строительных конструкций</a:t>
                      </a:r>
                      <a:r>
                        <a:rPr lang="ru-RU" sz="1200" dirty="0">
                          <a:latin typeface="Times New Roman"/>
                          <a:ea typeface="Times New Roman"/>
                          <a:cs typeface="Times New Roman"/>
                        </a:rPr>
                        <a:t>, участков сетей инженерно-технического обеспечения, либо которые повлекли причинение вреда жизни или здоровью граждан, имуществу физических или юридических лиц, государственному или муниципальному имуществу, окружающей среде, жизни или здоровью животных и растений, либо которые создали угрозу причинения вреда жизни или здоровью граждан, окружающей среде, жизни или здоровью животных и растений</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4">
                  <a:txBody>
                    <a:bodyPr/>
                    <a:lstStyle/>
                    <a:p>
                      <a:pPr algn="just">
                        <a:lnSpc>
                          <a:spcPts val="1560"/>
                        </a:lnSpc>
                        <a:spcAft>
                          <a:spcPts val="0"/>
                        </a:spcAft>
                      </a:pPr>
                      <a:r>
                        <a:rPr lang="ru-RU" sz="1200" b="1" dirty="0">
                          <a:latin typeface="Times New Roman"/>
                          <a:ea typeface="Times New Roman"/>
                          <a:cs typeface="Times New Roman"/>
                        </a:rPr>
                        <a:t>Ст. 9.4</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2</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граждане</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2 000 - 4 000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274283">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должностные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30 000 - 35 000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90155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ПБОЮЛ</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35 000 - 40 000</a:t>
                      </a:r>
                      <a:endParaRPr lang="ru-RU" sz="1200"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или приостановление деятельности на срок до 60 суток</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110645">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b="1" dirty="0">
                          <a:latin typeface="Times New Roman"/>
                          <a:ea typeface="Times New Roman"/>
                          <a:cs typeface="Times New Roman"/>
                        </a:rPr>
                        <a:t>300 000 - 600 000</a:t>
                      </a:r>
                      <a:endParaRPr lang="ru-RU" sz="1200" b="1"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или </a:t>
                      </a:r>
                      <a:r>
                        <a:rPr lang="ru-RU" sz="1200" b="1" dirty="0">
                          <a:latin typeface="Times New Roman"/>
                          <a:ea typeface="Times New Roman"/>
                          <a:cs typeface="Times New Roman"/>
                        </a:rPr>
                        <a:t>приостановление деятельности на срок до 60 суток</a:t>
                      </a:r>
                      <a:endParaRPr lang="ru-RU" sz="1200" b="1" dirty="0">
                        <a:latin typeface="Calibri"/>
                        <a:ea typeface="Calibri"/>
                        <a:cs typeface="Times New Roman"/>
                      </a:endParaRPr>
                    </a:p>
                    <a:p>
                      <a:pPr algn="just">
                        <a:lnSpc>
                          <a:spcPts val="1560"/>
                        </a:lnSpc>
                        <a:spcAft>
                          <a:spcPts val="0"/>
                        </a:spcAft>
                      </a:pPr>
                      <a:r>
                        <a:rPr lang="ru-RU" sz="1200" dirty="0">
                          <a:latin typeface="Times New Roman"/>
                          <a:ea typeface="Times New Roman"/>
                          <a:cs typeface="Times New Roman"/>
                        </a:rPr>
                        <a:t> </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Tree>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774777" y="-136345"/>
            <a:ext cx="10587194" cy="9387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1" i="1" u="none" strike="noStrike" cap="none" normalizeH="0" baseline="0" dirty="0" smtClean="0">
              <a:ln>
                <a:noFill/>
              </a:ln>
              <a:solidFill>
                <a:srgbClr val="002060"/>
              </a:solidFill>
              <a:effectLst/>
              <a:ea typeface="Times New Roman" pitchFamily="18" charset="0"/>
              <a:cs typeface="Tahoma"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1" u="none" strike="noStrike" cap="none" normalizeH="0" baseline="0" dirty="0" smtClean="0">
                <a:ln>
                  <a:noFill/>
                </a:ln>
                <a:solidFill>
                  <a:srgbClr val="002060"/>
                </a:solidFill>
                <a:effectLst/>
                <a:ea typeface="Times New Roman" pitchFamily="18" charset="0"/>
                <a:cs typeface="Tahoma" pitchFamily="34" charset="0"/>
              </a:rPr>
              <a:t>Основные виды правонарушений в области строительства.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i="1" u="none" strike="noStrike" cap="none" normalizeH="0" baseline="0" dirty="0" smtClean="0">
                <a:ln>
                  <a:noFill/>
                </a:ln>
                <a:solidFill>
                  <a:srgbClr val="002060"/>
                </a:solidFill>
                <a:effectLst/>
                <a:ea typeface="Times New Roman" pitchFamily="18" charset="0"/>
                <a:cs typeface="Tahoma" pitchFamily="34" charset="0"/>
              </a:rPr>
              <a:t>Административная ответственность</a:t>
            </a:r>
            <a:endParaRPr kumimoji="0" lang="ru-RU" sz="1600" i="1" u="none" strike="noStrike" cap="none" normalizeH="0" baseline="0" dirty="0" smtClean="0">
              <a:ln>
                <a:noFill/>
              </a:ln>
              <a:solidFill>
                <a:srgbClr val="002060"/>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700" b="1" i="0" u="none" strike="noStrike" cap="none" normalizeH="0" baseline="0" dirty="0" smtClean="0">
                <a:ln>
                  <a:noFill/>
                </a:ln>
                <a:solidFill>
                  <a:srgbClr val="333333"/>
                </a:solidFill>
                <a:effectLst/>
                <a:latin typeface="Calibri"/>
                <a:ea typeface="Times New Roman" pitchFamily="18" charset="0"/>
                <a:cs typeface="Tahoma"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Таблица 6"/>
          <p:cNvGraphicFramePr>
            <a:graphicFrameLocks noGrp="1"/>
          </p:cNvGraphicFramePr>
          <p:nvPr/>
        </p:nvGraphicFramePr>
        <p:xfrm>
          <a:off x="518292" y="714358"/>
          <a:ext cx="7929618" cy="5656244"/>
        </p:xfrm>
        <a:graphic>
          <a:graphicData uri="http://schemas.openxmlformats.org/drawingml/2006/table">
            <a:tbl>
              <a:tblPr/>
              <a:tblGrid>
                <a:gridCol w="4385502"/>
                <a:gridCol w="651064"/>
                <a:gridCol w="1446526"/>
                <a:gridCol w="1446526"/>
              </a:tblGrid>
              <a:tr h="172408">
                <a:tc rowSpan="4">
                  <a:txBody>
                    <a:bodyPr/>
                    <a:lstStyle/>
                    <a:p>
                      <a:pPr algn="just">
                        <a:lnSpc>
                          <a:spcPts val="1400"/>
                        </a:lnSpc>
                        <a:spcAft>
                          <a:spcPts val="0"/>
                        </a:spcAft>
                      </a:pPr>
                      <a:r>
                        <a:rPr lang="ru-RU" sz="1200" b="1" spc="0" dirty="0">
                          <a:latin typeface="Times New Roman"/>
                          <a:ea typeface="Times New Roman"/>
                          <a:cs typeface="Times New Roman"/>
                        </a:rPr>
                        <a:t>Повторное в течение года </a:t>
                      </a:r>
                      <a:r>
                        <a:rPr lang="ru-RU" sz="1200" spc="0" dirty="0">
                          <a:latin typeface="Times New Roman"/>
                          <a:ea typeface="Times New Roman"/>
                          <a:cs typeface="Times New Roman"/>
                        </a:rPr>
                        <a:t>совершение административного правонарушения, </a:t>
                      </a:r>
                      <a:r>
                        <a:rPr lang="ru-RU" sz="1200" b="1" spc="0" dirty="0">
                          <a:latin typeface="Times New Roman"/>
                          <a:ea typeface="Times New Roman"/>
                          <a:cs typeface="Times New Roman"/>
                        </a:rPr>
                        <a:t>предусмотренного частью 2 </a:t>
                      </a:r>
                      <a:r>
                        <a:rPr lang="ru-RU" sz="1200" spc="0" dirty="0">
                          <a:latin typeface="Times New Roman"/>
                          <a:ea typeface="Times New Roman"/>
                          <a:cs typeface="Times New Roman"/>
                        </a:rPr>
                        <a:t>настоящей статьи</a:t>
                      </a:r>
                      <a:endParaRPr lang="ru-RU" sz="1200" spc="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4">
                  <a:txBody>
                    <a:bodyPr/>
                    <a:lstStyle/>
                    <a:p>
                      <a:pPr algn="just">
                        <a:lnSpc>
                          <a:spcPts val="1560"/>
                        </a:lnSpc>
                        <a:spcAft>
                          <a:spcPts val="0"/>
                        </a:spcAft>
                      </a:pPr>
                      <a:r>
                        <a:rPr lang="ru-RU" sz="1200" b="1" dirty="0">
                          <a:latin typeface="Times New Roman"/>
                          <a:ea typeface="Times New Roman"/>
                          <a:cs typeface="Times New Roman"/>
                        </a:rPr>
                        <a:t>Ст. 9.4</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3</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4 000 - 5 000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72408">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35 000 - 45 000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2455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ПБОЮЛ</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40 000 - 50 000</a:t>
                      </a:r>
                      <a:endParaRPr lang="ru-RU" sz="1000" dirty="0">
                        <a:latin typeface="Calibri"/>
                        <a:ea typeface="Calibri"/>
                        <a:cs typeface="Times New Roman"/>
                      </a:endParaRPr>
                    </a:p>
                    <a:p>
                      <a:pPr algn="just">
                        <a:lnSpc>
                          <a:spcPct val="100000"/>
                        </a:lnSpc>
                        <a:spcAft>
                          <a:spcPts val="0"/>
                        </a:spcAft>
                      </a:pPr>
                      <a:r>
                        <a:rPr lang="ru-RU" sz="1000" dirty="0">
                          <a:latin typeface="Times New Roman"/>
                          <a:ea typeface="Times New Roman"/>
                          <a:cs typeface="Times New Roman"/>
                        </a:rPr>
                        <a:t>или приостановление деятельности на срок до 90 суток</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2455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b="1" dirty="0">
                          <a:latin typeface="Times New Roman"/>
                          <a:ea typeface="Times New Roman"/>
                          <a:cs typeface="Times New Roman"/>
                        </a:rPr>
                        <a:t>700 000 – 1 000 000</a:t>
                      </a:r>
                      <a:endParaRPr lang="ru-RU" sz="1000" b="1" dirty="0">
                        <a:latin typeface="Calibri"/>
                        <a:ea typeface="Calibri"/>
                        <a:cs typeface="Times New Roman"/>
                      </a:endParaRPr>
                    </a:p>
                    <a:p>
                      <a:pPr algn="just">
                        <a:lnSpc>
                          <a:spcPct val="100000"/>
                        </a:lnSpc>
                        <a:spcAft>
                          <a:spcPts val="0"/>
                        </a:spcAft>
                      </a:pPr>
                      <a:r>
                        <a:rPr lang="ru-RU" sz="1000" b="1" dirty="0">
                          <a:latin typeface="Times New Roman"/>
                          <a:ea typeface="Times New Roman"/>
                          <a:cs typeface="Times New Roman"/>
                        </a:rPr>
                        <a:t>или приостановление деятельности на срок до 90 суток</a:t>
                      </a:r>
                      <a:endParaRPr lang="ru-RU" sz="1000" b="1"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72408">
                <a:tc rowSpan="4">
                  <a:txBody>
                    <a:bodyPr/>
                    <a:lstStyle/>
                    <a:p>
                      <a:pPr algn="just">
                        <a:lnSpc>
                          <a:spcPts val="1400"/>
                        </a:lnSpc>
                        <a:spcAft>
                          <a:spcPts val="0"/>
                        </a:spcAft>
                      </a:pPr>
                      <a:r>
                        <a:rPr lang="ru-RU" sz="1200" spc="0" dirty="0">
                          <a:latin typeface="Times New Roman"/>
                          <a:ea typeface="Times New Roman"/>
                          <a:cs typeface="Times New Roman"/>
                        </a:rPr>
                        <a:t>Строительство, реконструкция, капитальный ремонт     объектов капитального строительства </a:t>
                      </a:r>
                      <a:r>
                        <a:rPr lang="ru-RU" sz="1200" b="1" spc="0" dirty="0">
                          <a:latin typeface="Times New Roman"/>
                          <a:ea typeface="Times New Roman"/>
                          <a:cs typeface="Times New Roman"/>
                        </a:rPr>
                        <a:t>без разрешения на строительство </a:t>
                      </a:r>
                      <a:r>
                        <a:rPr lang="ru-RU" sz="1200" spc="0" dirty="0">
                          <a:latin typeface="Times New Roman"/>
                          <a:ea typeface="Times New Roman"/>
                          <a:cs typeface="Times New Roman"/>
                        </a:rPr>
                        <a:t>в случае, если для осуществления  строительства,  реконструкции,  капитального  ремонта</a:t>
                      </a:r>
                      <a:endParaRPr lang="ru-RU" sz="1200" spc="0" dirty="0">
                        <a:latin typeface="Calibri"/>
                        <a:ea typeface="Calibri"/>
                        <a:cs typeface="Times New Roman"/>
                      </a:endParaRPr>
                    </a:p>
                    <a:p>
                      <a:pPr algn="just">
                        <a:lnSpc>
                          <a:spcPts val="1400"/>
                        </a:lnSpc>
                        <a:spcAft>
                          <a:spcPts val="0"/>
                        </a:spcAft>
                      </a:pPr>
                      <a:r>
                        <a:rPr lang="ru-RU" sz="1200" spc="0" dirty="0">
                          <a:latin typeface="Times New Roman"/>
                          <a:ea typeface="Times New Roman"/>
                          <a:cs typeface="Times New Roman"/>
                        </a:rPr>
                        <a:t>объектов капитального строительства предусмотрено получение разрешений на строительство</a:t>
                      </a:r>
                      <a:endParaRPr lang="ru-RU" sz="1200" spc="0" dirty="0">
                        <a:latin typeface="Calibri"/>
                        <a:ea typeface="Calibri"/>
                        <a:cs typeface="Times New Roman"/>
                      </a:endParaRPr>
                    </a:p>
                    <a:p>
                      <a:pPr algn="just">
                        <a:lnSpc>
                          <a:spcPts val="1400"/>
                        </a:lnSpc>
                        <a:spcAft>
                          <a:spcPts val="0"/>
                        </a:spcAft>
                      </a:pPr>
                      <a:r>
                        <a:rPr lang="ru-RU" sz="1200" b="1" spc="0" dirty="0">
                          <a:latin typeface="Times New Roman"/>
                          <a:ea typeface="Times New Roman"/>
                          <a:cs typeface="Times New Roman"/>
                        </a:rPr>
                        <a:t> </a:t>
                      </a:r>
                      <a:endParaRPr lang="ru-RU" sz="1200" spc="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4">
                  <a:txBody>
                    <a:bodyPr/>
                    <a:lstStyle/>
                    <a:p>
                      <a:pPr algn="just">
                        <a:lnSpc>
                          <a:spcPts val="1560"/>
                        </a:lnSpc>
                        <a:spcAft>
                          <a:spcPts val="0"/>
                        </a:spcAft>
                      </a:pPr>
                      <a:r>
                        <a:rPr lang="ru-RU" sz="1200" b="1" dirty="0">
                          <a:latin typeface="Times New Roman"/>
                          <a:ea typeface="Times New Roman"/>
                          <a:cs typeface="Times New Roman"/>
                        </a:rPr>
                        <a:t>Ст. 9.5</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1</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2 000 - 5 000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72408">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20 000 - 50 000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2455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ПБОЮЛ</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20 000 - 50 000</a:t>
                      </a:r>
                      <a:endParaRPr lang="ru-RU" sz="1000" dirty="0">
                        <a:latin typeface="Calibri"/>
                        <a:ea typeface="Calibri"/>
                        <a:cs typeface="Times New Roman"/>
                      </a:endParaRPr>
                    </a:p>
                    <a:p>
                      <a:pPr algn="just">
                        <a:lnSpc>
                          <a:spcPct val="100000"/>
                        </a:lnSpc>
                        <a:spcAft>
                          <a:spcPts val="0"/>
                        </a:spcAft>
                      </a:pPr>
                      <a:r>
                        <a:rPr lang="ru-RU" sz="1000" dirty="0">
                          <a:latin typeface="Times New Roman"/>
                          <a:ea typeface="Times New Roman"/>
                          <a:cs typeface="Times New Roman"/>
                        </a:rPr>
                        <a:t>или приостановление деятельности на срок до 90 суток</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2455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b="1" dirty="0">
                          <a:latin typeface="Times New Roman"/>
                          <a:ea typeface="Times New Roman"/>
                          <a:cs typeface="Times New Roman"/>
                        </a:rPr>
                        <a:t>500 000 - 1 000 000</a:t>
                      </a:r>
                      <a:endParaRPr lang="ru-RU" sz="1000" b="1" dirty="0">
                        <a:latin typeface="Calibri"/>
                        <a:ea typeface="Calibri"/>
                        <a:cs typeface="Times New Roman"/>
                      </a:endParaRPr>
                    </a:p>
                    <a:p>
                      <a:pPr algn="just">
                        <a:lnSpc>
                          <a:spcPct val="100000"/>
                        </a:lnSpc>
                        <a:spcAft>
                          <a:spcPts val="0"/>
                        </a:spcAft>
                      </a:pPr>
                      <a:r>
                        <a:rPr lang="ru-RU" sz="1000" b="1" dirty="0">
                          <a:latin typeface="Times New Roman"/>
                          <a:ea typeface="Times New Roman"/>
                          <a:cs typeface="Times New Roman"/>
                        </a:rPr>
                        <a:t>или приостановление деятельности на срок до 90 суток</a:t>
                      </a:r>
                      <a:endParaRPr lang="ru-RU" sz="1000" b="1"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72408">
                <a:tc rowSpan="4">
                  <a:txBody>
                    <a:bodyPr/>
                    <a:lstStyle/>
                    <a:p>
                      <a:pPr algn="just">
                        <a:lnSpc>
                          <a:spcPts val="1400"/>
                        </a:lnSpc>
                        <a:spcAft>
                          <a:spcPts val="0"/>
                        </a:spcAft>
                      </a:pPr>
                      <a:r>
                        <a:rPr lang="ru-RU" sz="1200" b="1" spc="0" dirty="0">
                          <a:latin typeface="Times New Roman"/>
                          <a:ea typeface="Times New Roman"/>
                          <a:cs typeface="Times New Roman"/>
                        </a:rPr>
                        <a:t>Нарушение сроков направления в уполномоченные на   осуществление государственного строительного надзора </a:t>
                      </a:r>
                      <a:r>
                        <a:rPr lang="ru-RU" sz="1200" spc="0" dirty="0">
                          <a:latin typeface="Times New Roman"/>
                          <a:ea typeface="Times New Roman"/>
                          <a:cs typeface="Times New Roman"/>
                        </a:rPr>
                        <a:t>федеральный орган исполнительной власти, орган  исполнительной власти субъекта  Российской  Федерации</a:t>
                      </a:r>
                      <a:endParaRPr lang="ru-RU" sz="1200" spc="0" dirty="0">
                        <a:latin typeface="Calibri"/>
                        <a:ea typeface="Calibri"/>
                        <a:cs typeface="Times New Roman"/>
                      </a:endParaRPr>
                    </a:p>
                    <a:p>
                      <a:pPr algn="just">
                        <a:lnSpc>
                          <a:spcPts val="1400"/>
                        </a:lnSpc>
                        <a:spcAft>
                          <a:spcPts val="0"/>
                        </a:spcAft>
                      </a:pPr>
                      <a:r>
                        <a:rPr lang="ru-RU" sz="1200" b="1" spc="0" dirty="0">
                          <a:latin typeface="Times New Roman"/>
                          <a:ea typeface="Times New Roman"/>
                          <a:cs typeface="Times New Roman"/>
                        </a:rPr>
                        <a:t>извещения о начале строительства</a:t>
                      </a:r>
                      <a:r>
                        <a:rPr lang="ru-RU" sz="1200" spc="0" dirty="0">
                          <a:latin typeface="Times New Roman"/>
                          <a:ea typeface="Times New Roman"/>
                          <a:cs typeface="Times New Roman"/>
                        </a:rPr>
                        <a:t>, реконструкции,  капитального ремонта объектов капитального строительства </a:t>
                      </a:r>
                      <a:r>
                        <a:rPr lang="ru-RU" sz="1200" b="1" spc="0" dirty="0">
                          <a:latin typeface="Times New Roman"/>
                          <a:ea typeface="Times New Roman"/>
                          <a:cs typeface="Times New Roman"/>
                        </a:rPr>
                        <a:t>или </a:t>
                      </a:r>
                      <a:r>
                        <a:rPr lang="ru-RU" sz="1200" b="1" spc="0" dirty="0" err="1">
                          <a:latin typeface="Times New Roman"/>
                          <a:ea typeface="Times New Roman"/>
                          <a:cs typeface="Times New Roman"/>
                        </a:rPr>
                        <a:t>неуведомление</a:t>
                      </a:r>
                      <a:r>
                        <a:rPr lang="ru-RU" sz="1200" spc="0" dirty="0">
                          <a:latin typeface="Times New Roman"/>
                          <a:ea typeface="Times New Roman"/>
                          <a:cs typeface="Times New Roman"/>
                        </a:rPr>
                        <a:t> уполномоченных на осуществление государственного строительного надзора федерального органа исполнительной власти, органа исполнительной власти субъекта  Российской Федерации о сроках завершения работ, которые подлежат проверке</a:t>
                      </a:r>
                      <a:endParaRPr lang="ru-RU" sz="1200" spc="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4">
                  <a:txBody>
                    <a:bodyPr/>
                    <a:lstStyle/>
                    <a:p>
                      <a:pPr algn="just">
                        <a:lnSpc>
                          <a:spcPts val="1560"/>
                        </a:lnSpc>
                        <a:spcAft>
                          <a:spcPts val="0"/>
                        </a:spcAft>
                      </a:pPr>
                      <a:r>
                        <a:rPr lang="ru-RU" sz="1200" b="1" dirty="0">
                          <a:latin typeface="Times New Roman"/>
                          <a:ea typeface="Times New Roman"/>
                          <a:cs typeface="Times New Roman"/>
                        </a:rPr>
                        <a:t>Ст. 9.5</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2</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граждане</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500 - 1 000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72408">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10 000 - 30 000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72408">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ПБОЮЛ</a:t>
                      </a:r>
                      <a:endParaRPr lang="ru-RU" sz="120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dirty="0">
                          <a:latin typeface="Times New Roman"/>
                          <a:ea typeface="Times New Roman"/>
                          <a:cs typeface="Times New Roman"/>
                        </a:rPr>
                        <a:t>10 000 - 40 000</a:t>
                      </a:r>
                      <a:endParaRPr lang="ru-RU" sz="10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71163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000" b="1" dirty="0">
                          <a:latin typeface="Times New Roman"/>
                          <a:ea typeface="Times New Roman"/>
                          <a:cs typeface="Times New Roman"/>
                        </a:rPr>
                        <a:t>100 000 - 300 000</a:t>
                      </a:r>
                      <a:endParaRPr lang="ru-RU" sz="1000" b="1" dirty="0">
                        <a:latin typeface="Calibri"/>
                        <a:ea typeface="Calibri"/>
                        <a:cs typeface="Times New Roman"/>
                      </a:endParaRPr>
                    </a:p>
                  </a:txBody>
                  <a:tcPr marL="27512" marR="27512" marT="27512" marB="2751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Tree>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32540" y="129652"/>
            <a:ext cx="857256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Основные виды правонарушений в области строительства. </a:t>
            </a: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Административная ответственность</a:t>
            </a:r>
            <a:endParaRPr lang="ru-RU" sz="1600" i="1" dirty="0" smtClean="0">
              <a:solidFill>
                <a:srgbClr val="002060"/>
              </a:solidFill>
              <a:cs typeface="Arial" pitchFamily="34" charset="0"/>
            </a:endParaRPr>
          </a:p>
        </p:txBody>
      </p:sp>
      <p:graphicFrame>
        <p:nvGraphicFramePr>
          <p:cNvPr id="6" name="Таблица 5"/>
          <p:cNvGraphicFramePr>
            <a:graphicFrameLocks noGrp="1"/>
          </p:cNvGraphicFramePr>
          <p:nvPr/>
        </p:nvGraphicFramePr>
        <p:xfrm>
          <a:off x="589728" y="902134"/>
          <a:ext cx="7786744" cy="5617364"/>
        </p:xfrm>
        <a:graphic>
          <a:graphicData uri="http://schemas.openxmlformats.org/drawingml/2006/table">
            <a:tbl>
              <a:tblPr/>
              <a:tblGrid>
                <a:gridCol w="4306483"/>
                <a:gridCol w="639333"/>
                <a:gridCol w="1420464"/>
                <a:gridCol w="1420464"/>
              </a:tblGrid>
              <a:tr h="198513">
                <a:tc rowSpan="4">
                  <a:txBody>
                    <a:bodyPr/>
                    <a:lstStyle/>
                    <a:p>
                      <a:pPr algn="just">
                        <a:lnSpc>
                          <a:spcPts val="1560"/>
                        </a:lnSpc>
                        <a:spcAft>
                          <a:spcPts val="0"/>
                        </a:spcAft>
                      </a:pPr>
                      <a:r>
                        <a:rPr lang="ru-RU" sz="1200" dirty="0">
                          <a:latin typeface="Times New Roman"/>
                          <a:ea typeface="Times New Roman"/>
                          <a:cs typeface="Times New Roman"/>
                        </a:rPr>
                        <a:t>продолжение работ до составления актов об устранении   выявленных уполномоченными на осуществление государственного строительного   надзора федеральным органом исполнительной власти, органами исполнительной власти субъектов Российской Федерации   недостатков при строительстве, реконструкции, капитальном ремонте объектов капитального строительства</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 </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4">
                  <a:txBody>
                    <a:bodyPr/>
                    <a:lstStyle/>
                    <a:p>
                      <a:pPr algn="just">
                        <a:lnSpc>
                          <a:spcPts val="1560"/>
                        </a:lnSpc>
                        <a:spcAft>
                          <a:spcPts val="0"/>
                        </a:spcAft>
                      </a:pPr>
                      <a:r>
                        <a:rPr lang="ru-RU" sz="1200" b="1" dirty="0">
                          <a:latin typeface="Times New Roman"/>
                          <a:ea typeface="Times New Roman"/>
                          <a:cs typeface="Times New Roman"/>
                        </a:rPr>
                        <a:t>Ст. 9.5</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3</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2 000 - 5 000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98513">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10 000 - 30 000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707872">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ПБОЮЛ</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10 000 - 40 000</a:t>
                      </a:r>
                      <a:endParaRPr lang="ru-RU" sz="1200" dirty="0">
                        <a:latin typeface="Calibri"/>
                        <a:ea typeface="Calibri"/>
                        <a:cs typeface="Times New Roman"/>
                      </a:endParaRPr>
                    </a:p>
                    <a:p>
                      <a:pPr algn="just">
                        <a:lnSpc>
                          <a:spcPct val="100000"/>
                        </a:lnSpc>
                        <a:spcAft>
                          <a:spcPts val="0"/>
                        </a:spcAft>
                      </a:pPr>
                      <a:r>
                        <a:rPr lang="ru-RU" sz="1200" dirty="0">
                          <a:latin typeface="Times New Roman"/>
                          <a:ea typeface="Times New Roman"/>
                          <a:cs typeface="Times New Roman"/>
                        </a:rPr>
                        <a:t>или приостановление деятельности на срок до 90 суток</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603987">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50 000 - 100 000</a:t>
                      </a:r>
                      <a:endParaRPr lang="ru-RU" sz="1200" dirty="0">
                        <a:latin typeface="Calibri"/>
                        <a:ea typeface="Calibri"/>
                        <a:cs typeface="Times New Roman"/>
                      </a:endParaRPr>
                    </a:p>
                    <a:p>
                      <a:pPr algn="just">
                        <a:lnSpc>
                          <a:spcPct val="100000"/>
                        </a:lnSpc>
                        <a:spcAft>
                          <a:spcPts val="0"/>
                        </a:spcAft>
                      </a:pPr>
                      <a:r>
                        <a:rPr lang="ru-RU" sz="1200" dirty="0">
                          <a:latin typeface="Times New Roman"/>
                          <a:ea typeface="Times New Roman"/>
                          <a:cs typeface="Times New Roman"/>
                        </a:rPr>
                        <a:t>или приостановление деятельности на срок до 90 суток</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144620">
                <a:tc>
                  <a:txBody>
                    <a:bodyPr/>
                    <a:lstStyle/>
                    <a:p>
                      <a:pPr algn="just">
                        <a:lnSpc>
                          <a:spcPts val="1560"/>
                        </a:lnSpc>
                        <a:spcAft>
                          <a:spcPts val="0"/>
                        </a:spcAft>
                      </a:pPr>
                      <a:r>
                        <a:rPr lang="ru-RU" sz="1200" dirty="0">
                          <a:latin typeface="Times New Roman"/>
                          <a:ea typeface="Times New Roman"/>
                          <a:cs typeface="Times New Roman"/>
                        </a:rPr>
                        <a:t>Выдача разрешения на ввод объекта в эксплуатацию при   отсутствии заключений уполномоченных на осуществление государственного строительного надзора федерального органа исполнительной власти, органа исполнительной власти субъекта Российской Федерации в случае, если при строительстве, реконструкции, капитальном ремонте  объекта  капитального строительства законодательством Российской Федерации о градостроительной деятельности предусмотрено осуществление государственного строительного надзора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b="1">
                          <a:latin typeface="Times New Roman"/>
                          <a:ea typeface="Times New Roman"/>
                          <a:cs typeface="Times New Roman"/>
                        </a:rPr>
                        <a:t>Ст. 9.5</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4</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должностные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20 000 - 50 000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98513">
                <a:tc rowSpan="3">
                  <a:txBody>
                    <a:bodyPr/>
                    <a:lstStyle/>
                    <a:p>
                      <a:pPr algn="just">
                        <a:lnSpc>
                          <a:spcPts val="1560"/>
                        </a:lnSpc>
                        <a:spcAft>
                          <a:spcPts val="0"/>
                        </a:spcAft>
                      </a:pPr>
                      <a:r>
                        <a:rPr lang="ru-RU" sz="1200" dirty="0">
                          <a:latin typeface="Times New Roman"/>
                          <a:ea typeface="Times New Roman"/>
                          <a:cs typeface="Times New Roman"/>
                        </a:rPr>
                        <a:t>Эксплуатация объекта капитального строительства без разрешения на ввод его в эксплуатацию, за исключением случаев, если для осуществления строительства, реконструкции, капитального ремонта объектов капитального строительства не требуется выдача разрешения на строительство</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3">
                  <a:txBody>
                    <a:bodyPr/>
                    <a:lstStyle/>
                    <a:p>
                      <a:pPr algn="just">
                        <a:lnSpc>
                          <a:spcPts val="1560"/>
                        </a:lnSpc>
                        <a:spcAft>
                          <a:spcPts val="0"/>
                        </a:spcAft>
                      </a:pPr>
                      <a:r>
                        <a:rPr lang="ru-RU" sz="1200" b="1">
                          <a:latin typeface="Times New Roman"/>
                          <a:ea typeface="Times New Roman"/>
                          <a:cs typeface="Times New Roman"/>
                        </a:rPr>
                        <a:t>Ст. 9.5</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5</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500 - 1 000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98513">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1 000 - 2 000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4211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10 000 - 20 000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32540" y="-116569"/>
            <a:ext cx="857256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endParaRPr lang="ru-RU" sz="1600" b="1" i="1" dirty="0" smtClean="0">
              <a:solidFill>
                <a:srgbClr val="002060"/>
              </a:solidFill>
              <a:ea typeface="Times New Roman" pitchFamily="18" charset="0"/>
              <a:cs typeface="Tahoma" pitchFamily="34" charset="0"/>
            </a:endParaRP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Основные виды правонарушений в области строительства. </a:t>
            </a: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Административная ответственность</a:t>
            </a:r>
            <a:endParaRPr lang="ru-RU" sz="1600" i="1" dirty="0" smtClean="0">
              <a:solidFill>
                <a:srgbClr val="002060"/>
              </a:solidFill>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i="0" u="none" strike="noStrike" cap="none" normalizeH="0" baseline="0" dirty="0" smtClean="0">
                <a:ln>
                  <a:noFill/>
                </a:ln>
                <a:solidFill>
                  <a:srgbClr val="333333"/>
                </a:solidFill>
                <a:effectLst/>
                <a:latin typeface="Calibri"/>
                <a:ea typeface="Times New Roman" pitchFamily="18" charset="0"/>
                <a:cs typeface="Tahoma" pitchFamily="34" charset="0"/>
              </a:rPr>
              <a:t> </a:t>
            </a:r>
            <a:endParaRPr kumimoji="0" lang="ru-RU" sz="160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589730" y="928671"/>
          <a:ext cx="7929619" cy="5287452"/>
        </p:xfrm>
        <a:graphic>
          <a:graphicData uri="http://schemas.openxmlformats.org/drawingml/2006/table">
            <a:tbl>
              <a:tblPr/>
              <a:tblGrid>
                <a:gridCol w="4385501"/>
                <a:gridCol w="651064"/>
                <a:gridCol w="1446527"/>
                <a:gridCol w="1446527"/>
              </a:tblGrid>
              <a:tr h="327313">
                <a:tc rowSpan="2">
                  <a:txBody>
                    <a:bodyPr/>
                    <a:lstStyle/>
                    <a:p>
                      <a:pPr algn="just">
                        <a:lnSpc>
                          <a:spcPts val="1560"/>
                        </a:lnSpc>
                        <a:spcAft>
                          <a:spcPts val="0"/>
                        </a:spcAft>
                      </a:pPr>
                      <a:r>
                        <a:rPr lang="ru-RU" sz="1200" dirty="0">
                          <a:latin typeface="Times New Roman"/>
                          <a:ea typeface="Times New Roman"/>
                          <a:cs typeface="Times New Roman"/>
                        </a:rPr>
                        <a:t>выполнение работ по инженерным изысканиям, по подготовке проектной документации, по строительству, реконструкции, капитальному ремонту объектов капитального строительства, которые оказывают влияние на безопасность объектов капитального строительства (далее в настоящей статье - работы, которые оказывают влияние на безопасность объектов капитального строительства), без свидетельства о допуске к указанным видам работ, если такое свидетельство является обязательным</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a:latin typeface="Times New Roman"/>
                          <a:ea typeface="Times New Roman"/>
                          <a:cs typeface="Times New Roman"/>
                        </a:rPr>
                        <a:t>Ст. 9.5.1</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1</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ПБОЮЛ</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40 000 - 50 000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247578">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40 000 - 50 000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27313">
                <a:tc rowSpan="3">
                  <a:txBody>
                    <a:bodyPr/>
                    <a:lstStyle/>
                    <a:p>
                      <a:pPr algn="just">
                        <a:lnSpc>
                          <a:spcPts val="1560"/>
                        </a:lnSpc>
                        <a:spcAft>
                          <a:spcPts val="0"/>
                        </a:spcAft>
                      </a:pPr>
                      <a:r>
                        <a:rPr lang="ru-RU" sz="1200" dirty="0">
                          <a:latin typeface="Times New Roman"/>
                          <a:ea typeface="Times New Roman"/>
                          <a:cs typeface="Times New Roman"/>
                        </a:rPr>
                        <a:t>Несоблюдение при проектировании, строительстве, реконструкции, капитальном ремонте зданий, строений, сооружений требований энергетической эффективности, требований их оснащенности приборами учета используемых энергетических ресурсов</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3">
                  <a:txBody>
                    <a:bodyPr/>
                    <a:lstStyle/>
                    <a:p>
                      <a:pPr algn="just">
                        <a:lnSpc>
                          <a:spcPts val="1560"/>
                        </a:lnSpc>
                        <a:spcAft>
                          <a:spcPts val="0"/>
                        </a:spcAft>
                      </a:pPr>
                      <a:r>
                        <a:rPr lang="ru-RU" sz="1200" b="1">
                          <a:latin typeface="Times New Roman"/>
                          <a:ea typeface="Times New Roman"/>
                          <a:cs typeface="Times New Roman"/>
                        </a:rPr>
                        <a:t>Ст. 9.16</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3</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20 000 – 30 000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27313">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ПБОЮЛ</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40 000 – 50 000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27313">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500 000 – 600 000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27313">
                <a:tc rowSpan="2">
                  <a:txBody>
                    <a:bodyPr/>
                    <a:lstStyle/>
                    <a:p>
                      <a:pPr algn="just">
                        <a:lnSpc>
                          <a:spcPts val="1560"/>
                        </a:lnSpc>
                        <a:spcAft>
                          <a:spcPts val="0"/>
                        </a:spcAft>
                      </a:pPr>
                      <a:r>
                        <a:rPr lang="ru-RU" sz="1200" dirty="0">
                          <a:latin typeface="Times New Roman"/>
                          <a:ea typeface="Times New Roman"/>
                          <a:cs typeface="Times New Roman"/>
                        </a:rPr>
                        <a:t>Недостоверное декларирование соответствия продукции</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dirty="0">
                          <a:latin typeface="Times New Roman"/>
                          <a:ea typeface="Times New Roman"/>
                          <a:cs typeface="Times New Roman"/>
                        </a:rPr>
                        <a:t>Ст. 14.44 </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1</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15 000 – 25 000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27313">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100 000 – 300 000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27313">
                <a:tc rowSpan="2">
                  <a:txBody>
                    <a:bodyPr/>
                    <a:lstStyle/>
                    <a:p>
                      <a:pPr algn="just">
                        <a:lnSpc>
                          <a:spcPts val="1560"/>
                        </a:lnSpc>
                        <a:spcAft>
                          <a:spcPts val="0"/>
                        </a:spcAft>
                      </a:pPr>
                      <a:r>
                        <a:rPr lang="ru-RU" sz="1200">
                          <a:latin typeface="Times New Roman"/>
                          <a:ea typeface="Times New Roman"/>
                          <a:cs typeface="Times New Roman"/>
                        </a:rPr>
                        <a:t>Недостоверное декларирование соответствия впервые выпускаемой в обращение продукции, относящейся к виду, типу продукции, в отношении которой предусмотрена обязательная сертификация, либо недостоверное декларирование такой продукции на основании собственных доказательств в случае, если отсутствуют или не могут быть применены документы в области стандартизации, в результате применения которых обеспечивается соблюдение требований технических регламентов</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dirty="0">
                          <a:latin typeface="Times New Roman"/>
                          <a:ea typeface="Times New Roman"/>
                          <a:cs typeface="Times New Roman"/>
                        </a:rPr>
                        <a:t>Ст. 14.44 </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2</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25 000 – 35 000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247578">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300 000 – 500 000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32540" y="75791"/>
            <a:ext cx="8572560" cy="6924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Основные виды правонарушений в области строительства. </a:t>
            </a: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Административная ответственность</a:t>
            </a:r>
            <a:endParaRPr lang="ru-RU" sz="1600" i="1" dirty="0" smtClean="0">
              <a:solidFill>
                <a:srgbClr val="002060"/>
              </a:solidFill>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700" i="0" u="none" strike="noStrike" cap="none" normalizeH="0" baseline="0" dirty="0" smtClean="0">
                <a:ln>
                  <a:noFill/>
                </a:ln>
                <a:solidFill>
                  <a:srgbClr val="333333"/>
                </a:solidFill>
                <a:effectLst/>
                <a:latin typeface="Calibri"/>
                <a:ea typeface="Times New Roman" pitchFamily="18" charset="0"/>
                <a:cs typeface="Tahoma" pitchFamily="34" charset="0"/>
              </a:rPr>
              <a:t> </a:t>
            </a:r>
            <a:endParaRPr kumimoji="0" lang="ru-RU" sz="180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518292" y="857229"/>
          <a:ext cx="8072494" cy="5270975"/>
        </p:xfrm>
        <a:graphic>
          <a:graphicData uri="http://schemas.openxmlformats.org/drawingml/2006/table">
            <a:tbl>
              <a:tblPr/>
              <a:tblGrid>
                <a:gridCol w="4464519"/>
                <a:gridCol w="750454"/>
                <a:gridCol w="1384931"/>
                <a:gridCol w="1472590"/>
              </a:tblGrid>
              <a:tr h="301754">
                <a:tc rowSpan="2">
                  <a:txBody>
                    <a:bodyPr/>
                    <a:lstStyle/>
                    <a:p>
                      <a:pPr algn="just">
                        <a:lnSpc>
                          <a:spcPts val="1560"/>
                        </a:lnSpc>
                        <a:spcAft>
                          <a:spcPts val="0"/>
                        </a:spcAft>
                      </a:pPr>
                      <a:r>
                        <a:rPr lang="ru-RU" sz="1200" dirty="0">
                          <a:latin typeface="Times New Roman"/>
                          <a:ea typeface="Times New Roman"/>
                          <a:cs typeface="Times New Roman"/>
                        </a:rPr>
                        <a:t>Действия, предусмотренные частями 1 и 2 настоящей статьи, повлекшие причинение вреда жизни или здоровью граждан, имуществу физических или юридических лиц, государственному или муниципальному имуществу, окружающей среде, жизни или здоровью животных и растений либо создавшие угрозу причинения вреда жизни или здоровью граждан, окружающей среде, жизни или здоровью животных и растений</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a:latin typeface="Times New Roman"/>
                          <a:ea typeface="Times New Roman"/>
                          <a:cs typeface="Times New Roman"/>
                        </a:rPr>
                        <a:t>Ст. 14.44 </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3</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35 000 – 50 000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920126">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700 000 – 1 000 000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31785">
                <a:tc rowSpan="2">
                  <a:txBody>
                    <a:bodyPr/>
                    <a:lstStyle/>
                    <a:p>
                      <a:pPr algn="just">
                        <a:lnSpc>
                          <a:spcPts val="1560"/>
                        </a:lnSpc>
                        <a:spcAft>
                          <a:spcPts val="0"/>
                        </a:spcAft>
                      </a:pPr>
                      <a:r>
                        <a:rPr lang="ru-RU" sz="1200" dirty="0">
                          <a:latin typeface="Times New Roman"/>
                          <a:ea typeface="Times New Roman"/>
                          <a:cs typeface="Times New Roman"/>
                        </a:rPr>
                        <a:t>Неповиновение законному распоряжению или требованию должностного лица органа, осуществляющего государственный надзор (контроль).</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a:latin typeface="Times New Roman"/>
                          <a:ea typeface="Times New Roman"/>
                          <a:cs typeface="Times New Roman"/>
                        </a:rPr>
                        <a:t>Ст. 19.4</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1</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Предупреждение ,</a:t>
                      </a:r>
                      <a:endParaRPr lang="ru-RU" sz="1200">
                        <a:latin typeface="Calibri"/>
                        <a:ea typeface="Calibri"/>
                        <a:cs typeface="Times New Roman"/>
                      </a:endParaRPr>
                    </a:p>
                    <a:p>
                      <a:pPr algn="just">
                        <a:lnSpc>
                          <a:spcPts val="1560"/>
                        </a:lnSpc>
                        <a:spcAft>
                          <a:spcPts val="0"/>
                        </a:spcAft>
                      </a:pPr>
                      <a:r>
                        <a:rPr lang="ru-RU" sz="1200">
                          <a:latin typeface="Times New Roman"/>
                          <a:ea typeface="Times New Roman"/>
                          <a:cs typeface="Times New Roman"/>
                        </a:rPr>
                        <a:t>штраф 500 - 1 000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31785">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Предупреждение ,</a:t>
                      </a:r>
                      <a:endParaRPr lang="ru-RU" sz="1200">
                        <a:latin typeface="Calibri"/>
                        <a:ea typeface="Calibri"/>
                        <a:cs typeface="Times New Roman"/>
                      </a:endParaRPr>
                    </a:p>
                    <a:p>
                      <a:pPr algn="just">
                        <a:lnSpc>
                          <a:spcPts val="1560"/>
                        </a:lnSpc>
                        <a:spcAft>
                          <a:spcPts val="0"/>
                        </a:spcAft>
                      </a:pPr>
                      <a:r>
                        <a:rPr lang="ru-RU" sz="1200">
                          <a:latin typeface="Times New Roman"/>
                          <a:ea typeface="Times New Roman"/>
                          <a:cs typeface="Times New Roman"/>
                        </a:rPr>
                        <a:t>штраф 2 000 - 4 000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01754">
                <a:tc rowSpan="3">
                  <a:txBody>
                    <a:bodyPr/>
                    <a:lstStyle/>
                    <a:p>
                      <a:pPr algn="just">
                        <a:lnSpc>
                          <a:spcPts val="1560"/>
                        </a:lnSpc>
                        <a:spcAft>
                          <a:spcPts val="0"/>
                        </a:spcAft>
                      </a:pPr>
                      <a:r>
                        <a:rPr lang="ru-RU" sz="1200" u="sng" dirty="0">
                          <a:latin typeface="Times New Roman"/>
                          <a:ea typeface="Times New Roman"/>
                          <a:cs typeface="Times New Roman"/>
                        </a:rPr>
                        <a:t> </a:t>
                      </a:r>
                      <a:r>
                        <a:rPr lang="ru-RU" sz="1200" dirty="0">
                          <a:latin typeface="Times New Roman"/>
                          <a:ea typeface="Times New Roman"/>
                          <a:cs typeface="Times New Roman"/>
                        </a:rPr>
                        <a:t>Воспрепятствование законной деятельности должностного лица органа государственного контроля (надзора) по проведению проверок или уклонение от таких проверок .</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3">
                  <a:txBody>
                    <a:bodyPr/>
                    <a:lstStyle/>
                    <a:p>
                      <a:pPr algn="just">
                        <a:lnSpc>
                          <a:spcPts val="1560"/>
                        </a:lnSpc>
                        <a:spcAft>
                          <a:spcPts val="0"/>
                        </a:spcAft>
                      </a:pPr>
                      <a:r>
                        <a:rPr lang="ru-RU" sz="1200" b="1">
                          <a:latin typeface="Times New Roman"/>
                          <a:ea typeface="Times New Roman"/>
                          <a:cs typeface="Times New Roman"/>
                        </a:rPr>
                        <a:t>Ст. 19.4.1</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1</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500 - 1 000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0175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2 000 - 4 000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0175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5 000 - 10 000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01754">
                <a:tc rowSpan="2">
                  <a:txBody>
                    <a:bodyPr/>
                    <a:lstStyle/>
                    <a:p>
                      <a:pPr algn="just">
                        <a:lnSpc>
                          <a:spcPts val="1560"/>
                        </a:lnSpc>
                        <a:spcAft>
                          <a:spcPts val="0"/>
                        </a:spcAft>
                      </a:pPr>
                      <a:r>
                        <a:rPr lang="ru-RU" sz="1200" dirty="0">
                          <a:latin typeface="Times New Roman"/>
                          <a:ea typeface="Times New Roman"/>
                          <a:cs typeface="Times New Roman"/>
                        </a:rPr>
                        <a:t>Действия (бездействие), предусмотренные частью 1 настоящей статьи, повлекшие невозможность проведения или завершения проверки,</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a:latin typeface="Times New Roman"/>
                          <a:ea typeface="Times New Roman"/>
                          <a:cs typeface="Times New Roman"/>
                        </a:rPr>
                        <a:t>Ст. 19.4.1</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часть 2</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5 000 - 10 000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0175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20 000 - 50 000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761816">
                <a:tc rowSpan="2">
                  <a:txBody>
                    <a:bodyPr/>
                    <a:lstStyle/>
                    <a:p>
                      <a:pPr algn="just">
                        <a:lnSpc>
                          <a:spcPts val="1560"/>
                        </a:lnSpc>
                        <a:spcAft>
                          <a:spcPts val="0"/>
                        </a:spcAft>
                      </a:pPr>
                      <a:r>
                        <a:rPr lang="ru-RU" sz="1200">
                          <a:latin typeface="Times New Roman"/>
                          <a:ea typeface="Times New Roman"/>
                          <a:cs typeface="Times New Roman"/>
                        </a:rPr>
                        <a:t>Повторное совершение административного правонарушения, предусмотренного частью 2 настоящей статьи, -</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dirty="0">
                          <a:latin typeface="Times New Roman"/>
                          <a:ea typeface="Times New Roman"/>
                          <a:cs typeface="Times New Roman"/>
                        </a:rPr>
                        <a:t>Ст. 19.4.1</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3</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должностные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Штраф 10 000 - 20 000 или дисквалификация от 6 мес.до 1 года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0175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50 000 - 100 000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303977" y="-203397"/>
            <a:ext cx="857256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endParaRPr lang="ru-RU" sz="1600" i="1" dirty="0" smtClean="0">
              <a:solidFill>
                <a:srgbClr val="002060"/>
              </a:solidFill>
              <a:ea typeface="Times New Roman" pitchFamily="18" charset="0"/>
              <a:cs typeface="Tahoma" pitchFamily="34" charset="0"/>
            </a:endParaRP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Основные виды правонарушений в области строительства. </a:t>
            </a: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Административная ответственность</a:t>
            </a:r>
            <a:endParaRPr lang="ru-RU" sz="1600" i="1" dirty="0" smtClean="0">
              <a:solidFill>
                <a:srgbClr val="002060"/>
              </a:solidFill>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589729" y="642918"/>
          <a:ext cx="8072494" cy="5893959"/>
        </p:xfrm>
        <a:graphic>
          <a:graphicData uri="http://schemas.openxmlformats.org/drawingml/2006/table">
            <a:tbl>
              <a:tblPr/>
              <a:tblGrid>
                <a:gridCol w="4187956"/>
                <a:gridCol w="621738"/>
                <a:gridCol w="1381368"/>
                <a:gridCol w="1881432"/>
              </a:tblGrid>
              <a:tr h="252249">
                <a:tc rowSpan="4">
                  <a:txBody>
                    <a:bodyPr/>
                    <a:lstStyle/>
                    <a:p>
                      <a:pPr algn="just">
                        <a:lnSpc>
                          <a:spcPts val="1560"/>
                        </a:lnSpc>
                        <a:spcAft>
                          <a:spcPts val="0"/>
                        </a:spcAft>
                      </a:pPr>
                      <a:r>
                        <a:rPr lang="ru-RU" sz="1200" b="1" dirty="0">
                          <a:latin typeface="Times New Roman"/>
                          <a:ea typeface="Times New Roman"/>
                          <a:cs typeface="Times New Roman"/>
                        </a:rPr>
                        <a:t>Невыполнение в установленный срок законного     предписания уполномоченных на осуществление государственного строительного надзора федерального органа исполнительной власти, органов исполнительной власти субъектов Российской Федерации</a:t>
                      </a:r>
                      <a:endParaRPr lang="ru-RU" sz="1200" b="1"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4">
                  <a:txBody>
                    <a:bodyPr/>
                    <a:lstStyle/>
                    <a:p>
                      <a:pPr algn="just">
                        <a:lnSpc>
                          <a:spcPts val="1560"/>
                        </a:lnSpc>
                        <a:spcAft>
                          <a:spcPts val="0"/>
                        </a:spcAft>
                      </a:pPr>
                      <a:r>
                        <a:rPr lang="ru-RU" sz="1200" b="1" dirty="0">
                          <a:latin typeface="Times New Roman"/>
                          <a:ea typeface="Times New Roman"/>
                          <a:cs typeface="Times New Roman"/>
                        </a:rPr>
                        <a:t>Ст. 19.5</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6</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1 500 - 2 500</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25224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5 000 - 10 000</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808824">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ПБОЮЛ</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spc="-150" dirty="0">
                          <a:latin typeface="Times New Roman"/>
                          <a:ea typeface="Times New Roman"/>
                          <a:cs typeface="Times New Roman"/>
                        </a:rPr>
                        <a:t>5 000 - 10 000</a:t>
                      </a:r>
                      <a:endParaRPr lang="ru-RU" sz="1200" spc="-150" dirty="0">
                        <a:latin typeface="Calibri"/>
                        <a:ea typeface="Calibri"/>
                        <a:cs typeface="Times New Roman"/>
                      </a:endParaRPr>
                    </a:p>
                    <a:p>
                      <a:pPr algn="just">
                        <a:lnSpc>
                          <a:spcPct val="100000"/>
                        </a:lnSpc>
                        <a:spcAft>
                          <a:spcPts val="0"/>
                        </a:spcAft>
                      </a:pPr>
                      <a:r>
                        <a:rPr lang="ru-RU" sz="1200" spc="-150" dirty="0">
                          <a:latin typeface="Times New Roman"/>
                          <a:ea typeface="Times New Roman"/>
                          <a:cs typeface="Times New Roman"/>
                        </a:rPr>
                        <a:t>или приостановление деятельности на срок до 90 суток</a:t>
                      </a:r>
                      <a:endParaRPr lang="ru-RU" sz="1200" spc="-15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589826">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юридические лица</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b="1" spc="-150" dirty="0">
                          <a:latin typeface="Times New Roman"/>
                          <a:ea typeface="Times New Roman"/>
                          <a:cs typeface="Times New Roman"/>
                        </a:rPr>
                        <a:t>50 000 - 100 000</a:t>
                      </a:r>
                      <a:endParaRPr lang="ru-RU" sz="1200" b="1" spc="-150" dirty="0">
                        <a:latin typeface="Calibri"/>
                        <a:ea typeface="Calibri"/>
                        <a:cs typeface="Times New Roman"/>
                      </a:endParaRPr>
                    </a:p>
                    <a:p>
                      <a:pPr algn="just">
                        <a:lnSpc>
                          <a:spcPct val="100000"/>
                        </a:lnSpc>
                        <a:spcAft>
                          <a:spcPts val="0"/>
                        </a:spcAft>
                      </a:pPr>
                      <a:r>
                        <a:rPr lang="ru-RU" sz="1200" b="1" spc="-150" dirty="0">
                          <a:latin typeface="Times New Roman"/>
                          <a:ea typeface="Times New Roman"/>
                          <a:cs typeface="Times New Roman"/>
                        </a:rPr>
                        <a:t>или приостановление деятельности на срок до 90 суток</a:t>
                      </a:r>
                      <a:endParaRPr lang="ru-RU" sz="1200" b="1" spc="-15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046549">
                <a:tc>
                  <a:txBody>
                    <a:bodyPr/>
                    <a:lstStyle/>
                    <a:p>
                      <a:pPr algn="just">
                        <a:lnSpc>
                          <a:spcPts val="1560"/>
                        </a:lnSpc>
                        <a:spcAft>
                          <a:spcPts val="0"/>
                        </a:spcAft>
                      </a:pPr>
                      <a:r>
                        <a:rPr lang="ru-RU" sz="1200" dirty="0">
                          <a:latin typeface="Times New Roman"/>
                          <a:ea typeface="Times New Roman"/>
                          <a:cs typeface="Times New Roman"/>
                        </a:rPr>
                        <a:t>Непринятие по постановлению (представлению) органа (должностного лица), рассмотревшего дело об административном правонарушении, мер по устранению причин и условий, способствовавших совершению административного правонарушения.</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b="1">
                          <a:latin typeface="Times New Roman"/>
                          <a:ea typeface="Times New Roman"/>
                          <a:cs typeface="Times New Roman"/>
                        </a:rPr>
                        <a:t>Ст. 19.6</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4 000 - 5 000</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252249">
                <a:tc rowSpan="3">
                  <a:txBody>
                    <a:bodyPr/>
                    <a:lstStyle/>
                    <a:p>
                      <a:pPr algn="just">
                        <a:lnSpc>
                          <a:spcPts val="1560"/>
                        </a:lnSpc>
                        <a:spcAft>
                          <a:spcPts val="0"/>
                        </a:spcAft>
                      </a:pPr>
                      <a:r>
                        <a:rPr lang="ru-RU" sz="1200" dirty="0">
                          <a:latin typeface="Times New Roman"/>
                          <a:ea typeface="Times New Roman"/>
                          <a:cs typeface="Times New Roman"/>
                        </a:rPr>
                        <a:t>Непредставление или несвоевременное представление в государственный орган (должностному лицу) сведений (информации), представление которых предусмотрено законом и необходимо для осуществления этим органом (должностным лицом) его законной деятельности, а равно представление в государственный орган (должностному лицу) таких сведений (информации) в неполном объеме или в искаженном виде, за исключением случаев, предусмотренных статьями 19.7, 19.8, 19.19 </a:t>
                      </a:r>
                      <a:r>
                        <a:rPr lang="ru-RU" sz="1200" dirty="0" err="1">
                          <a:latin typeface="Times New Roman"/>
                          <a:ea typeface="Times New Roman"/>
                          <a:cs typeface="Times New Roman"/>
                        </a:rPr>
                        <a:t>КоАП</a:t>
                      </a:r>
                      <a:r>
                        <a:rPr lang="ru-RU" sz="1200" dirty="0">
                          <a:latin typeface="Times New Roman"/>
                          <a:ea typeface="Times New Roman"/>
                          <a:cs typeface="Times New Roman"/>
                        </a:rPr>
                        <a:t> РФ</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3">
                  <a:txBody>
                    <a:bodyPr/>
                    <a:lstStyle/>
                    <a:p>
                      <a:pPr algn="just">
                        <a:lnSpc>
                          <a:spcPts val="1560"/>
                        </a:lnSpc>
                        <a:spcAft>
                          <a:spcPts val="0"/>
                        </a:spcAft>
                      </a:pPr>
                      <a:r>
                        <a:rPr lang="ru-RU" sz="1200" b="1">
                          <a:latin typeface="Times New Roman"/>
                          <a:ea typeface="Times New Roman"/>
                          <a:cs typeface="Times New Roman"/>
                        </a:rPr>
                        <a:t>Ст. 19.7</a:t>
                      </a:r>
                      <a:endParaRPr lang="ru-RU" sz="1200">
                        <a:latin typeface="Calibri"/>
                        <a:ea typeface="Calibri"/>
                        <a:cs typeface="Times New Roman"/>
                      </a:endParaRPr>
                    </a:p>
                    <a:p>
                      <a:pPr algn="just">
                        <a:lnSpc>
                          <a:spcPts val="1560"/>
                        </a:lnSpc>
                        <a:spcAft>
                          <a:spcPts val="0"/>
                        </a:spcAft>
                      </a:pPr>
                      <a:r>
                        <a:rPr lang="ru-RU" sz="1200" b="1">
                          <a:latin typeface="Times New Roman"/>
                          <a:ea typeface="Times New Roman"/>
                          <a:cs typeface="Times New Roman"/>
                        </a:rPr>
                        <a:t> </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100 - 300</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252249">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300 - 500</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336351">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dirty="0">
                          <a:latin typeface="Times New Roman"/>
                          <a:ea typeface="Times New Roman"/>
                          <a:cs typeface="Times New Roman"/>
                        </a:rPr>
                        <a:t>юридические лица</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dirty="0">
                          <a:latin typeface="Times New Roman"/>
                          <a:ea typeface="Times New Roman"/>
                          <a:cs typeface="Times New Roman"/>
                        </a:rPr>
                        <a:t>3 000 - 5 000</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1045411">
                <a:tc>
                  <a:txBody>
                    <a:bodyPr/>
                    <a:lstStyle/>
                    <a:p>
                      <a:pPr algn="just">
                        <a:lnSpc>
                          <a:spcPts val="1560"/>
                        </a:lnSpc>
                        <a:spcAft>
                          <a:spcPts val="0"/>
                        </a:spcAft>
                      </a:pPr>
                      <a:r>
                        <a:rPr lang="ru-RU" sz="1200">
                          <a:latin typeface="Times New Roman"/>
                          <a:ea typeface="Times New Roman"/>
                          <a:cs typeface="Times New Roman"/>
                        </a:rPr>
                        <a:t>Неуплата административного штрафа в срок, предусмотренный КоАП РФ.</a:t>
                      </a:r>
                      <a:endParaRPr lang="ru-RU" sz="1200">
                        <a:latin typeface="Calibri"/>
                        <a:ea typeface="Calibri"/>
                        <a:cs typeface="Times New Roman"/>
                      </a:endParaRPr>
                    </a:p>
                    <a:p>
                      <a:pPr algn="just">
                        <a:lnSpc>
                          <a:spcPts val="1560"/>
                        </a:lnSpc>
                        <a:spcAft>
                          <a:spcPts val="0"/>
                        </a:spcAft>
                      </a:pPr>
                      <a:r>
                        <a:rPr lang="ru-RU" sz="1200">
                          <a:latin typeface="Times New Roman"/>
                          <a:ea typeface="Times New Roman"/>
                          <a:cs typeface="Times New Roman"/>
                        </a:rPr>
                        <a:t> </a:t>
                      </a:r>
                      <a:endParaRPr lang="ru-RU" sz="120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b="1" dirty="0">
                          <a:latin typeface="Times New Roman"/>
                          <a:ea typeface="Times New Roman"/>
                          <a:cs typeface="Times New Roman"/>
                        </a:rPr>
                        <a:t>ст. 20.25</a:t>
                      </a:r>
                      <a:endParaRPr lang="ru-RU" sz="1200" dirty="0">
                        <a:latin typeface="Calibri"/>
                        <a:ea typeface="Calibri"/>
                        <a:cs typeface="Times New Roman"/>
                      </a:endParaRPr>
                    </a:p>
                    <a:p>
                      <a:pPr algn="just">
                        <a:lnSpc>
                          <a:spcPts val="1560"/>
                        </a:lnSpc>
                        <a:spcAft>
                          <a:spcPts val="0"/>
                        </a:spcAft>
                      </a:pPr>
                      <a:r>
                        <a:rPr lang="ru-RU" sz="1200" b="1" dirty="0">
                          <a:latin typeface="Times New Roman"/>
                          <a:ea typeface="Times New Roman"/>
                          <a:cs typeface="Times New Roman"/>
                        </a:rPr>
                        <a:t>часть 1</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 </a:t>
                      </a:r>
                      <a:endParaRPr lang="ru-RU" sz="120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ct val="100000"/>
                        </a:lnSpc>
                        <a:spcAft>
                          <a:spcPts val="0"/>
                        </a:spcAft>
                      </a:pPr>
                      <a:r>
                        <a:rPr lang="ru-RU" sz="1200" spc="-150" dirty="0">
                          <a:latin typeface="Times New Roman"/>
                          <a:ea typeface="Times New Roman"/>
                          <a:cs typeface="Times New Roman"/>
                        </a:rPr>
                        <a:t>наложение административного штрафа в двукратном размере суммы неуплаченного штрафа, но не менее 1000 рублей либо арест на срок до пятнадцати суток</a:t>
                      </a:r>
                      <a:endParaRPr lang="ru-RU" sz="1200" spc="-150" dirty="0">
                        <a:latin typeface="Calibri"/>
                        <a:ea typeface="Calibri"/>
                        <a:cs typeface="Times New Roman"/>
                      </a:endParaRPr>
                    </a:p>
                  </a:txBody>
                  <a:tcPr marL="27462" marR="27462" marT="27462" marB="27462">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232540" y="-116570"/>
            <a:ext cx="857256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endParaRPr lang="ru-RU" sz="1400" b="1" i="1" dirty="0" smtClean="0">
              <a:solidFill>
                <a:srgbClr val="002060"/>
              </a:solidFill>
              <a:ea typeface="Times New Roman" pitchFamily="18" charset="0"/>
              <a:cs typeface="Tahoma" pitchFamily="34" charset="0"/>
            </a:endParaRP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Основные виды правонарушений в области строительства. </a:t>
            </a:r>
          </a:p>
          <a:p>
            <a:pPr lvl="0" algn="ctr" fontAlgn="base">
              <a:spcBef>
                <a:spcPct val="0"/>
              </a:spcBef>
              <a:spcAft>
                <a:spcPct val="0"/>
              </a:spcAft>
            </a:pPr>
            <a:r>
              <a:rPr lang="ru-RU" sz="1600" i="1" dirty="0" smtClean="0">
                <a:solidFill>
                  <a:srgbClr val="002060"/>
                </a:solidFill>
                <a:ea typeface="Times New Roman" pitchFamily="18" charset="0"/>
                <a:cs typeface="Tahoma" pitchFamily="34" charset="0"/>
              </a:rPr>
              <a:t>Административная ответственность</a:t>
            </a:r>
            <a:endParaRPr lang="ru-RU" sz="1600" i="1" dirty="0" smtClean="0">
              <a:solidFill>
                <a:srgbClr val="002060"/>
              </a:solidFill>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446853" y="1285860"/>
          <a:ext cx="8143932" cy="2643206"/>
        </p:xfrm>
        <a:graphic>
          <a:graphicData uri="http://schemas.openxmlformats.org/drawingml/2006/table">
            <a:tbl>
              <a:tblPr/>
              <a:tblGrid>
                <a:gridCol w="4504028"/>
                <a:gridCol w="668660"/>
                <a:gridCol w="1485622"/>
                <a:gridCol w="1485622"/>
              </a:tblGrid>
              <a:tr h="558786">
                <a:tc>
                  <a:txBody>
                    <a:bodyPr/>
                    <a:lstStyle/>
                    <a:p>
                      <a:pPr algn="just">
                        <a:lnSpc>
                          <a:spcPts val="1560"/>
                        </a:lnSpc>
                        <a:spcAft>
                          <a:spcPts val="0"/>
                        </a:spcAft>
                      </a:pPr>
                      <a:r>
                        <a:rPr lang="ru-RU" sz="1200" dirty="0">
                          <a:latin typeface="Times New Roman"/>
                          <a:ea typeface="Times New Roman"/>
                          <a:cs typeface="Times New Roman"/>
                        </a:rPr>
                        <a:t>Заведомо ложное заключение эксперта при осуществлении государственного контроля (надзора)</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b="1">
                          <a:latin typeface="Times New Roman"/>
                          <a:ea typeface="Times New Roman"/>
                          <a:cs typeface="Times New Roman"/>
                        </a:rPr>
                        <a:t>ст. 19.26</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 </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1000 -1500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317075">
                <a:tc rowSpan="2">
                  <a:txBody>
                    <a:bodyPr/>
                    <a:lstStyle/>
                    <a:p>
                      <a:pPr algn="just">
                        <a:lnSpc>
                          <a:spcPts val="1560"/>
                        </a:lnSpc>
                        <a:spcAft>
                          <a:spcPts val="0"/>
                        </a:spcAft>
                      </a:pPr>
                      <a:r>
                        <a:rPr lang="ru-RU" sz="1200" dirty="0">
                          <a:latin typeface="Times New Roman"/>
                          <a:ea typeface="Times New Roman"/>
                          <a:cs typeface="Times New Roman"/>
                        </a:rPr>
                        <a:t>Умышленное невыполнение требований прокурора, вытекающих из его полномочий, установленных федеральным законом, а равно законных требований следователя, дознавателя или должностного лица, осуществляющего производство по делу об административном правонарушении.</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rowSpan="2">
                  <a:txBody>
                    <a:bodyPr/>
                    <a:lstStyle/>
                    <a:p>
                      <a:pPr algn="just">
                        <a:lnSpc>
                          <a:spcPts val="1560"/>
                        </a:lnSpc>
                        <a:spcAft>
                          <a:spcPts val="0"/>
                        </a:spcAft>
                      </a:pPr>
                      <a:r>
                        <a:rPr lang="ru-RU" sz="1200" b="1">
                          <a:latin typeface="Times New Roman"/>
                          <a:ea typeface="Times New Roman"/>
                          <a:cs typeface="Times New Roman"/>
                        </a:rPr>
                        <a:t>ст. 17.7</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граждане</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1 000 -1 500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966846">
                <a:tc vMerge="1">
                  <a:txBody>
                    <a:bodyPr/>
                    <a:lstStyle/>
                    <a:p>
                      <a:endParaRPr lang="ru-RU"/>
                    </a:p>
                  </a:txBody>
                  <a:tcPr/>
                </a:tc>
                <a:tc vMerge="1">
                  <a:txBody>
                    <a:bodyPr/>
                    <a:lstStyle/>
                    <a:p>
                      <a:endParaRPr lang="ru-RU"/>
                    </a:p>
                  </a:txBody>
                  <a:tcPr/>
                </a:tc>
                <a:tc>
                  <a:txBody>
                    <a:bodyPr/>
                    <a:lstStyle/>
                    <a:p>
                      <a:pPr algn="just">
                        <a:lnSpc>
                          <a:spcPts val="1560"/>
                        </a:lnSpc>
                        <a:spcAft>
                          <a:spcPts val="0"/>
                        </a:spcAft>
                      </a:pPr>
                      <a:r>
                        <a:rPr lang="ru-RU" sz="1200">
                          <a:latin typeface="Times New Roman"/>
                          <a:ea typeface="Times New Roman"/>
                          <a:cs typeface="Times New Roman"/>
                        </a:rPr>
                        <a:t>должностные лица</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a:latin typeface="Times New Roman"/>
                          <a:ea typeface="Times New Roman"/>
                          <a:cs typeface="Times New Roman"/>
                        </a:rPr>
                        <a:t>2 000 -3000</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r h="800499">
                <a:tc>
                  <a:txBody>
                    <a:bodyPr/>
                    <a:lstStyle/>
                    <a:p>
                      <a:pPr algn="just">
                        <a:lnSpc>
                          <a:spcPts val="1560"/>
                        </a:lnSpc>
                        <a:spcAft>
                          <a:spcPts val="0"/>
                        </a:spcAft>
                      </a:pPr>
                      <a:r>
                        <a:rPr lang="ru-RU" sz="1200">
                          <a:latin typeface="Times New Roman"/>
                          <a:ea typeface="Times New Roman"/>
                          <a:cs typeface="Times New Roman"/>
                        </a:rPr>
                        <a:t>Заведомо ложное показание свидетеля, пояснение специалиста, заключение эксперта или заведомо неправильный перевод при производстве по делу об административном правонарушении</a:t>
                      </a:r>
                      <a:endParaRPr lang="ru-RU" sz="120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b="1" dirty="0">
                          <a:latin typeface="Times New Roman"/>
                          <a:ea typeface="Times New Roman"/>
                          <a:cs typeface="Times New Roman"/>
                        </a:rPr>
                        <a:t>ст. 17.9</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 </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c>
                  <a:txBody>
                    <a:bodyPr/>
                    <a:lstStyle/>
                    <a:p>
                      <a:pPr algn="just">
                        <a:lnSpc>
                          <a:spcPts val="1560"/>
                        </a:lnSpc>
                        <a:spcAft>
                          <a:spcPts val="0"/>
                        </a:spcAft>
                      </a:pPr>
                      <a:r>
                        <a:rPr lang="ru-RU" sz="1200" dirty="0">
                          <a:latin typeface="Times New Roman"/>
                          <a:ea typeface="Times New Roman"/>
                          <a:cs typeface="Times New Roman"/>
                        </a:rPr>
                        <a:t>1000 -1500</a:t>
                      </a:r>
                      <a:endParaRPr lang="ru-RU" sz="1200" dirty="0">
                        <a:latin typeface="Calibri"/>
                        <a:ea typeface="Calibri"/>
                        <a:cs typeface="Times New Roman"/>
                      </a:endParaRPr>
                    </a:p>
                  </a:txBody>
                  <a:tcPr marL="31678" marR="31678" marT="31678" marB="31678">
                    <a:lnL w="12700" cap="flat" cmpd="sng" algn="ctr">
                      <a:solidFill>
                        <a:srgbClr val="D2D2D2"/>
                      </a:solidFill>
                      <a:prstDash val="solid"/>
                      <a:round/>
                      <a:headEnd type="none" w="med" len="med"/>
                      <a:tailEnd type="none" w="med" len="med"/>
                    </a:lnL>
                    <a:lnR w="12700" cap="flat" cmpd="sng" algn="ctr">
                      <a:solidFill>
                        <a:srgbClr val="D2D2D2"/>
                      </a:solidFill>
                      <a:prstDash val="solid"/>
                      <a:round/>
                      <a:headEnd type="none" w="med" len="med"/>
                      <a:tailEnd type="none" w="med" len="med"/>
                    </a:lnR>
                    <a:lnT w="12700" cap="flat" cmpd="sng" algn="ctr">
                      <a:solidFill>
                        <a:srgbClr val="D2D2D2"/>
                      </a:solidFill>
                      <a:prstDash val="solid"/>
                      <a:round/>
                      <a:headEnd type="none" w="med" len="med"/>
                      <a:tailEnd type="none" w="med" len="med"/>
                    </a:lnT>
                    <a:lnB w="12700" cap="flat" cmpd="sng" algn="ctr">
                      <a:solidFill>
                        <a:srgbClr val="D2D2D2"/>
                      </a:solidFill>
                      <a:prstDash val="solid"/>
                      <a:round/>
                      <a:headEnd type="none" w="med" len="med"/>
                      <a:tailEnd type="none" w="med" len="med"/>
                    </a:lnB>
                  </a:tcPr>
                </a:tc>
              </a:tr>
            </a:tbl>
          </a:graphicData>
        </a:graphic>
      </p:graphicFrame>
      <p:sp>
        <p:nvSpPr>
          <p:cNvPr id="103425" name="Rectangle 1"/>
          <p:cNvSpPr>
            <a:spLocks noChangeArrowheads="1"/>
          </p:cNvSpPr>
          <p:nvPr/>
        </p:nvSpPr>
        <p:spPr bwMode="auto">
          <a:xfrm>
            <a:off x="0" y="-9927"/>
            <a:ext cx="205505" cy="4770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smtClean="0">
                <a:ln>
                  <a:noFill/>
                </a:ln>
                <a:solidFill>
                  <a:srgbClr val="333333"/>
                </a:solidFill>
                <a:effectLst/>
                <a:latin typeface="Calibri"/>
                <a:ea typeface="Times New Roman" pitchFamily="18" charset="0"/>
                <a:cs typeface="Tahoma" pitchFamily="34" charset="0"/>
              </a:rPr>
              <a:t> </a:t>
            </a:r>
            <a:endParaRPr kumimoji="0" lang="ru-RU" sz="5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4294967295"/>
          </p:nvPr>
        </p:nvGraphicFramePr>
        <p:xfrm>
          <a:off x="904875" y="571500"/>
          <a:ext cx="8132763" cy="57372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704088"/>
            <a:ext cx="8209188" cy="2867788"/>
          </a:xfrm>
        </p:spPr>
        <p:txBody>
          <a:bodyPr/>
          <a:lstStyle/>
          <a:p>
            <a:r>
              <a:rPr lang="ru-RU" dirty="0" smtClean="0"/>
              <a:t>Спасибо за внимание! Удачи!</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53" y="0"/>
            <a:ext cx="8491064" cy="785794"/>
          </a:xfrm>
        </p:spPr>
        <p:txBody>
          <a:bodyPr>
            <a:normAutofit fontScale="90000"/>
          </a:bodyPr>
          <a:lstStyle/>
          <a:p>
            <a:pPr algn="ctr"/>
            <a:r>
              <a:rPr lang="ru-RU" sz="2400" dirty="0" smtClean="0">
                <a:solidFill>
                  <a:schemeClr val="bg1"/>
                </a:solidFill>
                <a:latin typeface="+mn-lt"/>
              </a:rPr>
              <a:t/>
            </a:r>
            <a:br>
              <a:rPr lang="ru-RU" sz="2400" dirty="0" smtClean="0">
                <a:solidFill>
                  <a:schemeClr val="bg1"/>
                </a:solidFill>
                <a:latin typeface="+mn-lt"/>
              </a:rPr>
            </a:br>
            <a:r>
              <a:rPr lang="ru-RU" sz="2400" dirty="0" smtClean="0">
                <a:solidFill>
                  <a:schemeClr val="bg1"/>
                </a:solidFill>
                <a:latin typeface="+mn-lt"/>
              </a:rPr>
              <a:t/>
            </a:r>
            <a:br>
              <a:rPr lang="ru-RU" sz="2400" dirty="0" smtClean="0">
                <a:solidFill>
                  <a:schemeClr val="bg1"/>
                </a:solidFill>
                <a:latin typeface="+mn-lt"/>
              </a:rPr>
            </a:br>
            <a:r>
              <a:rPr lang="ru-RU" sz="2400" dirty="0" smtClean="0">
                <a:solidFill>
                  <a:schemeClr val="bg1"/>
                </a:solidFill>
                <a:latin typeface="+mn-lt"/>
              </a:rPr>
              <a:t/>
            </a:r>
            <a:br>
              <a:rPr lang="ru-RU" sz="2400" dirty="0" smtClean="0">
                <a:solidFill>
                  <a:schemeClr val="bg1"/>
                </a:solidFill>
                <a:latin typeface="+mn-lt"/>
              </a:rPr>
            </a:br>
            <a:r>
              <a:rPr lang="ru-RU" sz="2400" i="1" dirty="0" smtClean="0">
                <a:solidFill>
                  <a:srgbClr val="002060"/>
                </a:solidFill>
                <a:latin typeface="+mn-lt"/>
                <a:cs typeface="Times New Roman" pitchFamily="18" charset="0"/>
              </a:rPr>
              <a:t> 2.</a:t>
            </a:r>
            <a:r>
              <a:rPr lang="ru-RU" sz="1800" i="1" dirty="0" smtClean="0">
                <a:solidFill>
                  <a:srgbClr val="002060"/>
                </a:solidFill>
                <a:latin typeface="+mn-lt"/>
                <a:cs typeface="Times New Roman" pitchFamily="18" charset="0"/>
              </a:rPr>
              <a:t>Получение разрешения на строительство в соответствии с градостроительным кодексом РФ. </a:t>
            </a:r>
            <a:endParaRPr lang="ru-RU" sz="1800" i="1" dirty="0">
              <a:solidFill>
                <a:srgbClr val="002060"/>
              </a:solidFill>
              <a:latin typeface="+mn-lt"/>
            </a:endParaRPr>
          </a:p>
        </p:txBody>
      </p:sp>
      <p:sp>
        <p:nvSpPr>
          <p:cNvPr id="3" name="Содержимое 2"/>
          <p:cNvSpPr>
            <a:spLocks noGrp="1"/>
          </p:cNvSpPr>
          <p:nvPr>
            <p:ph idx="1"/>
          </p:nvPr>
        </p:nvSpPr>
        <p:spPr>
          <a:xfrm>
            <a:off x="451882" y="714356"/>
            <a:ext cx="8133874" cy="5786478"/>
          </a:xfrm>
        </p:spPr>
        <p:txBody>
          <a:bodyPr>
            <a:noAutofit/>
          </a:bodyPr>
          <a:lstStyle/>
          <a:p>
            <a:pPr algn="just">
              <a:lnSpc>
                <a:spcPts val="1800"/>
              </a:lnSpc>
            </a:pPr>
            <a:r>
              <a:rPr lang="ru-RU" sz="1600" dirty="0" smtClean="0"/>
              <a:t>Перечень документов прилагаемых к заявлению на разрешение на строительство </a:t>
            </a:r>
            <a:r>
              <a:rPr lang="ru-RU" sz="1600" dirty="0" smtClean="0">
                <a:cs typeface="Times New Roman" pitchFamily="18" charset="0"/>
              </a:rPr>
              <a:t>(П.7 ст.51)</a:t>
            </a:r>
            <a:endParaRPr lang="ru-RU" sz="1600" spc="-150" dirty="0" smtClean="0"/>
          </a:p>
          <a:p>
            <a:pPr algn="just">
              <a:lnSpc>
                <a:spcPts val="1800"/>
              </a:lnSpc>
            </a:pPr>
            <a:r>
              <a:rPr lang="ru-RU" sz="1600" spc="-150" dirty="0" smtClean="0"/>
              <a:t>1) правоустанавливающие  документы  на  земельный участок;</a:t>
            </a:r>
          </a:p>
          <a:p>
            <a:pPr algn="just">
              <a:lnSpc>
                <a:spcPts val="1800"/>
              </a:lnSpc>
            </a:pPr>
            <a:r>
              <a:rPr lang="ru-RU" sz="1600" spc="-150" dirty="0" smtClean="0"/>
              <a:t>2) градостроительный план земельного участка или в случае выдачи разрешения на строительство линейного  объекта  реквизиты  проекта  планировки  территории и проекта  межевания  территории;</a:t>
            </a:r>
          </a:p>
          <a:p>
            <a:pPr algn="just">
              <a:lnSpc>
                <a:spcPts val="1800"/>
              </a:lnSpc>
            </a:pPr>
            <a:r>
              <a:rPr lang="ru-RU" sz="1600" spc="-150" dirty="0" smtClean="0"/>
              <a:t>3) материалы, содержащиеся  в проектной  документации:</a:t>
            </a:r>
          </a:p>
          <a:p>
            <a:pPr algn="just">
              <a:lnSpc>
                <a:spcPts val="1800"/>
              </a:lnSpc>
            </a:pPr>
            <a:r>
              <a:rPr lang="ru-RU" sz="1600" spc="-150" dirty="0" smtClean="0"/>
              <a:t>а) пояснительная записка;</a:t>
            </a:r>
          </a:p>
          <a:p>
            <a:pPr algn="just">
              <a:lnSpc>
                <a:spcPts val="1800"/>
              </a:lnSpc>
            </a:pPr>
            <a:r>
              <a:rPr lang="ru-RU" sz="1600" spc="-150" dirty="0" smtClean="0"/>
              <a:t>б) схема планировочной организации земельного участка, выполненная в соответствии с градостроительным планом земельного участка, с обозначением места размещения объекта капитального строительства, подъездов и проходов к нему, границ зон действия публичных сервитутов, объектов  археологического наследия;</a:t>
            </a:r>
          </a:p>
          <a:p>
            <a:pPr algn="just">
              <a:lnSpc>
                <a:spcPts val="1800"/>
              </a:lnSpc>
            </a:pPr>
            <a:r>
              <a:rPr lang="ru-RU" sz="1600" spc="-150" dirty="0" smtClean="0"/>
              <a:t>в) схема планировочной организации земельного участка, подтверждающая расположение линейного объекта в пределах красных линий, утвержденных в составе документации по планировке территории применительно к  линейным  объектам;</a:t>
            </a:r>
          </a:p>
          <a:p>
            <a:pPr algn="just">
              <a:lnSpc>
                <a:spcPts val="1800"/>
              </a:lnSpc>
            </a:pPr>
            <a:r>
              <a:rPr lang="ru-RU" sz="1600" spc="-150" dirty="0" smtClean="0"/>
              <a:t>г) схемы, отображающие  архитектурные  решения;</a:t>
            </a:r>
          </a:p>
          <a:p>
            <a:pPr algn="just">
              <a:lnSpc>
                <a:spcPts val="1800"/>
              </a:lnSpc>
            </a:pPr>
            <a:r>
              <a:rPr lang="ru-RU" sz="1600" spc="-150" dirty="0" err="1" smtClean="0"/>
              <a:t>д</a:t>
            </a:r>
            <a:r>
              <a:rPr lang="ru-RU" sz="1600" spc="-150" dirty="0" smtClean="0"/>
              <a:t>) сведения об инженерном оборудовании, сводный план сетей инженерно-технического обеспечения с  обозначением мест  подключения (технологического присоединения) проектируемого  объекта  капитального строительства к сетям инженерно-технического обеспечения;</a:t>
            </a:r>
          </a:p>
          <a:p>
            <a:pPr algn="just">
              <a:lnSpc>
                <a:spcPts val="1800"/>
              </a:lnSpc>
            </a:pPr>
            <a:r>
              <a:rPr lang="ru-RU" sz="1600" spc="-150" dirty="0" smtClean="0"/>
              <a:t> е) проект  организации  строительства  объекта  капитального  строительства;</a:t>
            </a:r>
          </a:p>
          <a:p>
            <a:pPr algn="just">
              <a:lnSpc>
                <a:spcPts val="1800"/>
              </a:lnSpc>
            </a:pPr>
            <a:r>
              <a:rPr lang="ru-RU" sz="1600" spc="-150" dirty="0" smtClean="0"/>
              <a:t>ж) проект организации работ по сносу или демонтажу объектов капитального строительства, их частей;</a:t>
            </a:r>
          </a:p>
          <a:p>
            <a:endParaRPr lang="ru-RU" sz="1600" dirty="0"/>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274638"/>
            <a:ext cx="8133874" cy="796908"/>
          </a:xfrm>
        </p:spPr>
        <p:txBody>
          <a:bodyPr>
            <a:normAutofit fontScale="90000"/>
          </a:bodyPr>
          <a:lstStyle/>
          <a:p>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endParaRPr lang="ru-RU" dirty="0">
              <a:solidFill>
                <a:schemeClr val="bg1"/>
              </a:solidFill>
            </a:endParaRPr>
          </a:p>
        </p:txBody>
      </p:sp>
      <p:sp>
        <p:nvSpPr>
          <p:cNvPr id="3" name="Содержимое 2"/>
          <p:cNvSpPr>
            <a:spLocks noGrp="1"/>
          </p:cNvSpPr>
          <p:nvPr>
            <p:ph idx="1"/>
          </p:nvPr>
        </p:nvSpPr>
        <p:spPr>
          <a:xfrm>
            <a:off x="451882" y="1071546"/>
            <a:ext cx="8133874" cy="5237814"/>
          </a:xfrm>
        </p:spPr>
        <p:txBody>
          <a:bodyPr>
            <a:normAutofit/>
          </a:bodyPr>
          <a:lstStyle/>
          <a:p>
            <a:pPr>
              <a:lnSpc>
                <a:spcPts val="1800"/>
              </a:lnSpc>
            </a:pPr>
            <a:r>
              <a:rPr lang="ru-RU" sz="1600" dirty="0" smtClean="0"/>
              <a:t>4) положительное заключение экспертизы проектной документации объекта капитального строительства (применительно к отдельным этапам строительства в случае, предусмотренном частью 12.1 статьи 48 настоящего Кодекса), если такая проектная документация подлежит экспертизе в соответствии со статьей 49 настоящего Кодекса, положительное заключение государственной экспертизы проектной документации в случаях, предусмотренных частью 3.4 статьи 49 настоящего Кодекса, положительное заключение государственной экологической экспертизы проектной документации в случаях, предусмотренных частью 6 статьи 49 настоящего Кодекса;</a:t>
            </a:r>
          </a:p>
          <a:p>
            <a:pPr>
              <a:lnSpc>
                <a:spcPts val="1800"/>
              </a:lnSpc>
            </a:pPr>
            <a:r>
              <a:rPr lang="ru-RU" sz="1600" dirty="0" smtClean="0"/>
              <a:t>5) разрешение на отклонение от предельных параметров разрешенного строительства, реконструкции (в случае, если застройщику было предоставлено такое разрешение в соответствии со статьей 40 настоящего Кодекса);</a:t>
            </a:r>
          </a:p>
          <a:p>
            <a:pPr>
              <a:lnSpc>
                <a:spcPts val="1800"/>
              </a:lnSpc>
            </a:pPr>
            <a:r>
              <a:rPr lang="ru-RU" sz="1600" dirty="0" smtClean="0"/>
              <a:t>6) согласие всех правообладателей объекта капитального строительства в случае реконструкции такого объекта;</a:t>
            </a:r>
          </a:p>
          <a:p>
            <a:pPr>
              <a:lnSpc>
                <a:spcPts val="1800"/>
              </a:lnSpc>
            </a:pPr>
            <a:r>
              <a:rPr lang="ru-RU" sz="1600" dirty="0" smtClean="0"/>
              <a:t>7) копия свидетельства об аккредитации юридического лица, выдавшего положительное заключение негосударственной экспертизы проектной документации, в случае, если представлено заключение негосударственной экспертизы проектной документации.</a:t>
            </a:r>
          </a:p>
          <a:p>
            <a:pPr>
              <a:lnSpc>
                <a:spcPts val="1800"/>
              </a:lnSpc>
            </a:pPr>
            <a:endParaRPr lang="ru-RU" dirty="0"/>
          </a:p>
        </p:txBody>
      </p:sp>
      <p:sp>
        <p:nvSpPr>
          <p:cNvPr id="4" name="Прямоугольник 3"/>
          <p:cNvSpPr/>
          <p:nvPr/>
        </p:nvSpPr>
        <p:spPr>
          <a:xfrm>
            <a:off x="875482" y="142852"/>
            <a:ext cx="7286676" cy="923330"/>
          </a:xfrm>
          <a:prstGeom prst="rect">
            <a:avLst/>
          </a:prstGeom>
        </p:spPr>
        <p:txBody>
          <a:bodyPr wrap="square">
            <a:spAutoFit/>
          </a:bodyPr>
          <a:lstStyle/>
          <a:p>
            <a:pPr algn="ctr"/>
            <a:r>
              <a:rPr lang="ru-RU" i="1" dirty="0" smtClean="0">
                <a:solidFill>
                  <a:srgbClr val="002060"/>
                </a:solidFill>
              </a:rPr>
              <a:t>Перечень документов прилагаемых к заявлению на разрешение на строительство </a:t>
            </a:r>
            <a:r>
              <a:rPr lang="ru-RU" i="1" dirty="0" smtClean="0">
                <a:solidFill>
                  <a:srgbClr val="002060"/>
                </a:solidFill>
                <a:latin typeface="Times New Roman" pitchFamily="18" charset="0"/>
                <a:cs typeface="Times New Roman" pitchFamily="18" charset="0"/>
              </a:rPr>
              <a:t>(П.7 ст.51)</a:t>
            </a:r>
            <a:r>
              <a:rPr lang="ru-RU" sz="3600" i="1" dirty="0" smtClean="0">
                <a:solidFill>
                  <a:srgbClr val="002060"/>
                </a:solidFill>
              </a:rPr>
              <a:t/>
            </a:r>
            <a:br>
              <a:rPr lang="ru-RU" sz="3600" i="1" dirty="0" smtClean="0">
                <a:solidFill>
                  <a:srgbClr val="002060"/>
                </a:solidFill>
              </a:rPr>
            </a:br>
            <a:endParaRPr lang="ru-RU" i="1" dirty="0">
              <a:solidFill>
                <a:srgbClr val="002060"/>
              </a:solidFill>
            </a:endParaRPr>
          </a:p>
        </p:txBody>
      </p:sp>
      <p:graphicFrame>
        <p:nvGraphicFramePr>
          <p:cNvPr id="5" name="Объект 4">
            <a:hlinkClick r:id="rId3" action="ppaction://hlinkfile"/>
          </p:cNvPr>
          <p:cNvGraphicFramePr>
            <a:graphicFrameLocks noChangeAspect="1"/>
          </p:cNvGraphicFramePr>
          <p:nvPr/>
        </p:nvGraphicFramePr>
        <p:xfrm>
          <a:off x="5018885" y="5286388"/>
          <a:ext cx="914400" cy="771525"/>
        </p:xfrm>
        <a:graphic>
          <a:graphicData uri="http://schemas.openxmlformats.org/presentationml/2006/ole">
            <p:oleObj spid="_x0000_s114690" name="Документ" showAsIcon="1" r:id="rId4" imgW="914400" imgH="771480" progId="Word.Document.12">
              <p:link updateAutomatic="1"/>
            </p:oleObj>
          </a:graphicData>
        </a:graphic>
      </p:graphicFrame>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1882" y="274639"/>
            <a:ext cx="8133874" cy="439718"/>
          </a:xfrm>
        </p:spPr>
        <p:txBody>
          <a:bodyPr>
            <a:normAutofit/>
          </a:bodyPr>
          <a:lstStyle/>
          <a:p>
            <a:r>
              <a:rPr lang="ru-RU" sz="2400" i="1" dirty="0" smtClean="0">
                <a:latin typeface="+mn-lt"/>
              </a:rPr>
              <a:t>        </a:t>
            </a:r>
            <a:r>
              <a:rPr lang="ru-RU" sz="2400" i="1" dirty="0" smtClean="0">
                <a:solidFill>
                  <a:srgbClr val="002060"/>
                </a:solidFill>
                <a:latin typeface="+mn-lt"/>
              </a:rPr>
              <a:t>Схема получения разрешения на строительство</a:t>
            </a:r>
            <a:endParaRPr lang="ru-RU" sz="2400" i="1" dirty="0">
              <a:solidFill>
                <a:srgbClr val="002060"/>
              </a:solidFill>
              <a:latin typeface="+mn-lt"/>
            </a:endParaRPr>
          </a:p>
        </p:txBody>
      </p:sp>
      <p:graphicFrame>
        <p:nvGraphicFramePr>
          <p:cNvPr id="96257" name="Object 1">
            <a:hlinkClick r:id="rId3" action="ppaction://hlinkfile"/>
          </p:cNvPr>
          <p:cNvGraphicFramePr>
            <a:graphicFrameLocks noChangeAspect="1"/>
          </p:cNvGraphicFramePr>
          <p:nvPr>
            <p:ph idx="1"/>
          </p:nvPr>
        </p:nvGraphicFramePr>
        <p:xfrm>
          <a:off x="7562850" y="1885950"/>
          <a:ext cx="914400" cy="771525"/>
        </p:xfrm>
        <a:graphic>
          <a:graphicData uri="http://schemas.openxmlformats.org/presentationml/2006/ole">
            <p:oleObj spid="_x0000_s96257" name="Документ" showAsIcon="1" r:id="rId4" imgW="914400" imgH="771480" progId="Word.Document.12">
              <p:link updateAutomatic="1"/>
            </p:oleObj>
          </a:graphicData>
        </a:graphic>
      </p:graphicFrame>
      <p:sp>
        <p:nvSpPr>
          <p:cNvPr id="18" name="Блок-схема: процесс 17"/>
          <p:cNvSpPr/>
          <p:nvPr/>
        </p:nvSpPr>
        <p:spPr>
          <a:xfrm>
            <a:off x="1412109" y="857232"/>
            <a:ext cx="6213420" cy="8572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kumimoji="0" lang="ru-RU" b="0" i="0" u="sng"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Сбор пакета документов для получения разрешения на строительство (ст.51) градостроительного кодекса РФ</a:t>
            </a:r>
            <a:endParaRPr kumimoji="0" lang="ru-RU" sz="4000" b="0" i="0" u="none" strike="noStrike" cap="none" normalizeH="0" baseline="0" dirty="0" smtClean="0">
              <a:ln>
                <a:noFill/>
              </a:ln>
              <a:solidFill>
                <a:schemeClr val="bg1"/>
              </a:solidFill>
              <a:effectLst/>
              <a:latin typeface="Arial" pitchFamily="34" charset="0"/>
              <a:cs typeface="Arial" pitchFamily="34" charset="0"/>
            </a:endParaRPr>
          </a:p>
        </p:txBody>
      </p:sp>
      <p:sp>
        <p:nvSpPr>
          <p:cNvPr id="20" name="Блок-схема: процесс 19"/>
          <p:cNvSpPr/>
          <p:nvPr/>
        </p:nvSpPr>
        <p:spPr>
          <a:xfrm>
            <a:off x="2118181" y="1928803"/>
            <a:ext cx="4801279" cy="8572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a:p>
            <a:pPr algn="ctr"/>
            <a:r>
              <a:rPr lang="ru-RU" dirty="0" smtClean="0"/>
              <a:t>Заявление </a:t>
            </a:r>
            <a:r>
              <a:rPr lang="ru-RU" dirty="0"/>
              <a:t>о выдаче разрешения на строительство в соответствующий орган (ст.51</a:t>
            </a:r>
            <a:r>
              <a:rPr lang="ru-RU" b="1" dirty="0"/>
              <a:t> </a:t>
            </a:r>
            <a:r>
              <a:rPr lang="ru-RU" dirty="0"/>
              <a:t>Градостроительного кодекса)</a:t>
            </a:r>
          </a:p>
          <a:p>
            <a:pPr algn="ctr"/>
            <a:endParaRPr lang="ru-RU" dirty="0"/>
          </a:p>
        </p:txBody>
      </p:sp>
      <p:sp>
        <p:nvSpPr>
          <p:cNvPr id="21" name="Блок-схема: процесс 20"/>
          <p:cNvSpPr/>
          <p:nvPr/>
        </p:nvSpPr>
        <p:spPr>
          <a:xfrm>
            <a:off x="4661695" y="3071810"/>
            <a:ext cx="2753675"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a:p>
            <a:pPr algn="ctr"/>
            <a:r>
              <a:rPr lang="ru-RU" dirty="0" smtClean="0"/>
              <a:t>Рассматривается </a:t>
            </a:r>
            <a:r>
              <a:rPr lang="ru-RU" dirty="0"/>
              <a:t>10 дней</a:t>
            </a:r>
          </a:p>
          <a:p>
            <a:pPr algn="ctr"/>
            <a:endParaRPr lang="ru-RU" dirty="0"/>
          </a:p>
        </p:txBody>
      </p:sp>
      <p:sp>
        <p:nvSpPr>
          <p:cNvPr id="22" name="Блок-схема: процесс 21"/>
          <p:cNvSpPr/>
          <p:nvPr/>
        </p:nvSpPr>
        <p:spPr>
          <a:xfrm>
            <a:off x="1589862" y="4000504"/>
            <a:ext cx="5500726" cy="200026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t>Выдача разрешения (выдается на нормативный срок строительства в соответствии с ПОС).</a:t>
            </a:r>
          </a:p>
          <a:p>
            <a:r>
              <a:rPr lang="ru-RU" u="sng" dirty="0"/>
              <a:t>Продлить необходимо за 60 дней до окончания срока действия </a:t>
            </a:r>
            <a:r>
              <a:rPr lang="ru-RU" u="sng" dirty="0" smtClean="0"/>
              <a:t>разрешения (приложить ранее выданное разрешение, уведомление о начале </a:t>
            </a:r>
            <a:r>
              <a:rPr lang="ru-RU" u="sng" dirty="0" err="1" smtClean="0"/>
              <a:t>стр-ва</a:t>
            </a:r>
            <a:r>
              <a:rPr lang="ru-RU" u="sng" dirty="0" smtClean="0"/>
              <a:t> и откорректированный ПОС).</a:t>
            </a:r>
            <a:endParaRPr lang="ru-RU" dirty="0"/>
          </a:p>
          <a:p>
            <a:pPr algn="ctr"/>
            <a:endParaRPr lang="ru-RU" dirty="0"/>
          </a:p>
        </p:txBody>
      </p:sp>
      <p:sp>
        <p:nvSpPr>
          <p:cNvPr id="24" name="Блок-схема: процесс 23"/>
          <p:cNvSpPr/>
          <p:nvPr/>
        </p:nvSpPr>
        <p:spPr>
          <a:xfrm>
            <a:off x="1232672" y="3071810"/>
            <a:ext cx="1906389" cy="5715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a:p>
            <a:pPr algn="ctr"/>
            <a:r>
              <a:rPr lang="ru-RU" sz="1600" dirty="0" smtClean="0"/>
              <a:t>Обоснованный отказ</a:t>
            </a:r>
            <a:endParaRPr lang="ru-RU" sz="1600" dirty="0"/>
          </a:p>
          <a:p>
            <a:pPr algn="ctr"/>
            <a:endParaRPr lang="ru-RU" dirty="0"/>
          </a:p>
        </p:txBody>
      </p:sp>
      <p:sp>
        <p:nvSpPr>
          <p:cNvPr id="10" name="Стрелка вниз 9"/>
          <p:cNvSpPr/>
          <p:nvPr/>
        </p:nvSpPr>
        <p:spPr>
          <a:xfrm>
            <a:off x="4304505" y="1714488"/>
            <a:ext cx="484632"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низ 10"/>
          <p:cNvSpPr/>
          <p:nvPr/>
        </p:nvSpPr>
        <p:spPr>
          <a:xfrm>
            <a:off x="5233199" y="2786058"/>
            <a:ext cx="48463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a:off x="5233199" y="3643314"/>
            <a:ext cx="484632"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2"/>
          <p:cNvSpPr/>
          <p:nvPr/>
        </p:nvSpPr>
        <p:spPr>
          <a:xfrm rot="5400000">
            <a:off x="3669280" y="2570260"/>
            <a:ext cx="484632" cy="15001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rot="10800000">
            <a:off x="2232803" y="2786058"/>
            <a:ext cx="48463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5415" y="0"/>
            <a:ext cx="8133874" cy="857232"/>
          </a:xfrm>
        </p:spPr>
        <p:txBody>
          <a:bodyPr>
            <a:normAutofit fontScale="90000"/>
          </a:bodyPr>
          <a:lstStyle/>
          <a:p>
            <a:pPr algn="ctr"/>
            <a:r>
              <a:rPr lang="ru-RU" sz="2000" i="1" dirty="0" smtClean="0">
                <a:solidFill>
                  <a:schemeClr val="tx1"/>
                </a:solidFill>
                <a:latin typeface="Times New Roman" pitchFamily="18" charset="0"/>
                <a:cs typeface="Times New Roman" pitchFamily="18" charset="0"/>
              </a:rPr>
              <a:t> </a:t>
            </a:r>
            <a:r>
              <a:rPr lang="ru-RU" sz="1800" i="1" dirty="0" smtClean="0">
                <a:solidFill>
                  <a:srgbClr val="002060"/>
                </a:solidFill>
                <a:latin typeface="+mn-lt"/>
                <a:cs typeface="Times New Roman" pitchFamily="18" charset="0"/>
              </a:rPr>
              <a:t>3. Государственный строительный надзор</a:t>
            </a:r>
            <a:r>
              <a:rPr lang="ru-RU" sz="1800" i="1" dirty="0" smtClean="0">
                <a:solidFill>
                  <a:srgbClr val="002060"/>
                </a:solidFill>
                <a:latin typeface="+mn-lt"/>
                <a:cs typeface="Times New Roman" pitchFamily="18" charset="0"/>
              </a:rPr>
              <a:t>. </a:t>
            </a:r>
            <a:r>
              <a:rPr lang="ru-RU" sz="1800" i="1" dirty="0" smtClean="0">
                <a:solidFill>
                  <a:srgbClr val="002060"/>
                </a:solidFill>
                <a:latin typeface="+mn-lt"/>
                <a:cs typeface="Times New Roman" pitchFamily="18" charset="0"/>
              </a:rPr>
              <a:t>Предмет и порядок проведения государственного строительного надзора.</a:t>
            </a:r>
            <a:r>
              <a:rPr lang="ru-RU" sz="1800" i="1" dirty="0" smtClean="0">
                <a:solidFill>
                  <a:srgbClr val="002060"/>
                </a:solidFill>
                <a:latin typeface="+mn-lt"/>
                <a:cs typeface="Times New Roman" pitchFamily="18" charset="0"/>
              </a:rPr>
              <a:t> </a:t>
            </a:r>
            <a:r>
              <a:rPr lang="ru-RU" sz="1800" i="1" dirty="0" smtClean="0">
                <a:solidFill>
                  <a:srgbClr val="002060"/>
                </a:solidFill>
                <a:latin typeface="+mn-lt"/>
                <a:cs typeface="Times New Roman" pitchFamily="18" charset="0"/>
              </a:rPr>
              <a:t>Извещение о начале строительства. </a:t>
            </a:r>
            <a:r>
              <a:rPr lang="ru-RU" sz="1800" i="1" dirty="0" smtClean="0">
                <a:solidFill>
                  <a:srgbClr val="002060"/>
                </a:solidFill>
                <a:latin typeface="+mn-lt"/>
                <a:cs typeface="Times New Roman" pitchFamily="18" charset="0"/>
              </a:rPr>
              <a:t>Строительный </a:t>
            </a:r>
            <a:r>
              <a:rPr lang="ru-RU" sz="1800" i="1" dirty="0" smtClean="0">
                <a:solidFill>
                  <a:srgbClr val="002060"/>
                </a:solidFill>
                <a:latin typeface="+mn-lt"/>
                <a:cs typeface="Times New Roman" pitchFamily="18" charset="0"/>
              </a:rPr>
              <a:t>контроль. Административный контроль.</a:t>
            </a:r>
            <a:endParaRPr lang="ru-RU" sz="1800" dirty="0">
              <a:solidFill>
                <a:srgbClr val="002060"/>
              </a:solidFill>
              <a:latin typeface="+mn-lt"/>
              <a:cs typeface="Times New Roman" pitchFamily="18" charset="0"/>
            </a:endParaRPr>
          </a:p>
        </p:txBody>
      </p:sp>
      <p:sp>
        <p:nvSpPr>
          <p:cNvPr id="3" name="Содержимое 2"/>
          <p:cNvSpPr>
            <a:spLocks noGrp="1"/>
          </p:cNvSpPr>
          <p:nvPr>
            <p:ph idx="1"/>
          </p:nvPr>
        </p:nvSpPr>
        <p:spPr>
          <a:xfrm>
            <a:off x="494218" y="857232"/>
            <a:ext cx="8133874" cy="5500726"/>
          </a:xfrm>
        </p:spPr>
        <p:txBody>
          <a:bodyPr>
            <a:normAutofit/>
          </a:bodyPr>
          <a:lstStyle/>
          <a:p>
            <a:pPr algn="ctr"/>
            <a:r>
              <a:rPr lang="ru-RU" sz="1600" i="1" dirty="0" smtClean="0">
                <a:solidFill>
                  <a:srgbClr val="002060"/>
                </a:solidFill>
              </a:rPr>
              <a:t>     </a:t>
            </a:r>
          </a:p>
          <a:p>
            <a:pPr algn="ctr"/>
            <a:r>
              <a:rPr lang="ru-RU" sz="1600" i="1" dirty="0" smtClean="0">
                <a:solidFill>
                  <a:srgbClr val="002060"/>
                </a:solidFill>
              </a:rPr>
              <a:t>Государственный </a:t>
            </a:r>
            <a:r>
              <a:rPr lang="ru-RU" sz="1600" i="1" dirty="0" smtClean="0">
                <a:solidFill>
                  <a:srgbClr val="002060"/>
                </a:solidFill>
              </a:rPr>
              <a:t>строительный надзор</a:t>
            </a:r>
            <a:endParaRPr lang="ru-RU" sz="1600" dirty="0" smtClean="0">
              <a:solidFill>
                <a:srgbClr val="002060"/>
              </a:solidFill>
            </a:endParaRPr>
          </a:p>
          <a:p>
            <a:endParaRPr lang="ru-RU" sz="1600" dirty="0" smtClean="0"/>
          </a:p>
          <a:p>
            <a:r>
              <a:rPr lang="ru-RU" sz="1600" dirty="0" smtClean="0"/>
              <a:t>Пункт </a:t>
            </a:r>
            <a:r>
              <a:rPr lang="ru-RU" sz="1600" dirty="0" smtClean="0"/>
              <a:t>2, Статьи 52 Градостроительного кодекса - Государственный строительный надзор осуществляется</a:t>
            </a:r>
            <a:r>
              <a:rPr lang="ru-RU" sz="1600" dirty="0" smtClean="0"/>
              <a:t>:</a:t>
            </a:r>
          </a:p>
          <a:p>
            <a:endParaRPr lang="ru-RU" sz="1600" dirty="0" smtClean="0"/>
          </a:p>
          <a:p>
            <a:r>
              <a:rPr lang="ru-RU" sz="1600" dirty="0" smtClean="0"/>
              <a:t>а) при строительстве объектов капитального строительства, если проектная документация на их строительство подлежит государственной экспертизе в соответствии со </a:t>
            </a:r>
            <a:r>
              <a:rPr lang="ru-RU" sz="1600" u="sng" dirty="0" smtClean="0">
                <a:hlinkClick r:id="rId2"/>
              </a:rPr>
              <a:t>статьей 49</a:t>
            </a:r>
            <a:r>
              <a:rPr lang="ru-RU" sz="1600" dirty="0" smtClean="0"/>
              <a:t> Градостроительного кодекса Российской Федерации либо является типовой проектной документацией или ее модификацией, на которую получено положительное заключение государственной экспертизы</a:t>
            </a:r>
            <a:r>
              <a:rPr lang="ru-RU" sz="1600" dirty="0" smtClean="0"/>
              <a:t>;</a:t>
            </a:r>
          </a:p>
          <a:p>
            <a:endParaRPr lang="ru-RU" sz="1600" dirty="0" smtClean="0"/>
          </a:p>
          <a:p>
            <a:r>
              <a:rPr lang="ru-RU" sz="1600" dirty="0" smtClean="0"/>
              <a:t>б) при реконструкции объектов капитального строительства, если проектная документация на осуществление реконструкции объектов капитального строительства подлежит государственной экспертизе в соответствии со </a:t>
            </a:r>
            <a:r>
              <a:rPr lang="ru-RU" sz="1600" u="sng" dirty="0" smtClean="0">
                <a:hlinkClick r:id="rId2"/>
              </a:rPr>
              <a:t>статьей 49</a:t>
            </a:r>
            <a:r>
              <a:rPr lang="ru-RU" sz="1600" dirty="0" smtClean="0"/>
              <a:t> Градостроительного кодекса Российской Федерации.</a:t>
            </a:r>
          </a:p>
          <a:p>
            <a:pPr>
              <a:buNone/>
            </a:pPr>
            <a:endParaRPr lang="ru-RU" sz="1600" dirty="0"/>
          </a:p>
        </p:txBody>
      </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5415" y="142852"/>
            <a:ext cx="8133874" cy="439742"/>
          </a:xfrm>
        </p:spPr>
        <p:txBody>
          <a:bodyPr>
            <a:normAutofit/>
          </a:bodyPr>
          <a:lstStyle/>
          <a:p>
            <a:pPr algn="ctr"/>
            <a:r>
              <a:rPr lang="ru-RU" sz="1800" i="1" dirty="0" smtClean="0">
                <a:solidFill>
                  <a:srgbClr val="002060"/>
                </a:solidFill>
                <a:latin typeface="+mn-lt"/>
                <a:cs typeface="Times New Roman" pitchFamily="18" charset="0"/>
              </a:rPr>
              <a:t> </a:t>
            </a:r>
            <a:r>
              <a:rPr lang="ru-RU" sz="1800" i="1" dirty="0" smtClean="0">
                <a:solidFill>
                  <a:srgbClr val="002060"/>
                </a:solidFill>
                <a:latin typeface="+mn-lt"/>
                <a:cs typeface="Times New Roman" pitchFamily="18" charset="0"/>
              </a:rPr>
              <a:t>Предмет и порядок проведения </a:t>
            </a:r>
            <a:r>
              <a:rPr lang="ru-RU" sz="1800" i="1" dirty="0" smtClean="0">
                <a:solidFill>
                  <a:srgbClr val="002060"/>
                </a:solidFill>
                <a:latin typeface="+mn-lt"/>
                <a:cs typeface="Times New Roman" pitchFamily="18" charset="0"/>
              </a:rPr>
              <a:t>г</a:t>
            </a:r>
            <a:r>
              <a:rPr lang="ru-RU" sz="1800" i="1" dirty="0" smtClean="0">
                <a:solidFill>
                  <a:srgbClr val="002060"/>
                </a:solidFill>
                <a:latin typeface="+mn-lt"/>
                <a:cs typeface="Times New Roman" pitchFamily="18" charset="0"/>
              </a:rPr>
              <a:t>осударственного строительного надзора</a:t>
            </a:r>
            <a:endParaRPr lang="ru-RU" sz="1800" i="1" dirty="0">
              <a:solidFill>
                <a:srgbClr val="002060"/>
              </a:solidFill>
              <a:latin typeface="+mn-lt"/>
              <a:cs typeface="Times New Roman" pitchFamily="18" charset="0"/>
            </a:endParaRPr>
          </a:p>
        </p:txBody>
      </p:sp>
      <p:sp>
        <p:nvSpPr>
          <p:cNvPr id="3" name="Содержимое 2"/>
          <p:cNvSpPr>
            <a:spLocks noGrp="1"/>
          </p:cNvSpPr>
          <p:nvPr>
            <p:ph idx="1"/>
          </p:nvPr>
        </p:nvSpPr>
        <p:spPr>
          <a:xfrm>
            <a:off x="451882" y="785794"/>
            <a:ext cx="8133874" cy="5786478"/>
          </a:xfrm>
        </p:spPr>
        <p:txBody>
          <a:bodyPr>
            <a:noAutofit/>
          </a:bodyPr>
          <a:lstStyle/>
          <a:p>
            <a:r>
              <a:rPr lang="ru-RU" sz="1600" dirty="0" smtClean="0"/>
              <a:t>Статья 54 Градостроительного кодекса РФ. Государственный строительный надзор.</a:t>
            </a:r>
          </a:p>
          <a:p>
            <a:r>
              <a:rPr lang="ru-RU" sz="1600" dirty="0" smtClean="0"/>
              <a:t> 2. Предметом государственного строительного надзора является </a:t>
            </a:r>
            <a:r>
              <a:rPr lang="ru-RU" sz="1600" b="1" dirty="0" smtClean="0"/>
              <a:t>проверка</a:t>
            </a:r>
            <a:r>
              <a:rPr lang="ru-RU" sz="1600" dirty="0" smtClean="0"/>
              <a:t>:</a:t>
            </a:r>
          </a:p>
          <a:p>
            <a:r>
              <a:rPr lang="ru-RU" sz="1600" dirty="0" smtClean="0"/>
              <a:t>1) </a:t>
            </a:r>
            <a:r>
              <a:rPr lang="ru-RU" sz="1600" b="1" dirty="0" smtClean="0"/>
              <a:t>соответствия выполнения работ и применяемых строительных материалов в процессе строительства, реконструкции</a:t>
            </a:r>
            <a:r>
              <a:rPr lang="ru-RU" sz="1600" dirty="0" smtClean="0"/>
              <a:t> объекта капитального строительства, а также результатов таких работ требованиям технических регламентов, </a:t>
            </a:r>
            <a:r>
              <a:rPr lang="ru-RU" sz="1600" b="1" dirty="0" smtClean="0"/>
              <a:t>проектной документации</a:t>
            </a:r>
            <a:r>
              <a:rPr lang="ru-RU" sz="1600" dirty="0" smtClean="0"/>
              <a:t>, в том числе требованиям энергетической эффективности и требованиям оснащенности объекта капитального строительства приборами учета используемых энергетических ресурсов;</a:t>
            </a:r>
          </a:p>
          <a:p>
            <a:r>
              <a:rPr lang="ru-RU" sz="1600" dirty="0" smtClean="0"/>
              <a:t>2) </a:t>
            </a:r>
            <a:r>
              <a:rPr lang="ru-RU" sz="1600" b="1" dirty="0" smtClean="0"/>
              <a:t>наличия разрешения на строительство</a:t>
            </a:r>
            <a:r>
              <a:rPr lang="ru-RU" sz="1600" dirty="0" smtClean="0"/>
              <a:t>;</a:t>
            </a:r>
          </a:p>
          <a:p>
            <a:r>
              <a:rPr lang="ru-RU" sz="1600" dirty="0" smtClean="0"/>
              <a:t>3) выполнения требований частей 2 и 3 статьи 52 Градостроительного кодекса РФ.</a:t>
            </a:r>
          </a:p>
          <a:p>
            <a:endParaRPr lang="ru-RU" sz="1600" dirty="0" smtClean="0"/>
          </a:p>
          <a:p>
            <a:r>
              <a:rPr lang="ru-RU" sz="1600" dirty="0" smtClean="0"/>
              <a:t>Статья 52. Осуществление строительства, реконструкции, капитального ремонта объекта капитального строительства</a:t>
            </a:r>
          </a:p>
          <a:p>
            <a:r>
              <a:rPr lang="ru-RU" sz="1600" dirty="0" smtClean="0"/>
              <a:t>2. Виды работ по строительству, реконструкции, капитальному ремонту объектов капитального строительства, которые оказывают влияние на безопасность объектов капитального строительства, должны выполняться только индивидуальными предпринимателями или юридическими лицами, имеющими выданные </a:t>
            </a:r>
            <a:r>
              <a:rPr lang="ru-RU" sz="1600" dirty="0" err="1" smtClean="0"/>
              <a:t>саморегулируемой</a:t>
            </a:r>
            <a:r>
              <a:rPr lang="ru-RU" sz="1600" dirty="0" smtClean="0"/>
              <a:t> организацией свидетельства о допуске к таким видам работ. Иные виды работ по строительству, реконструкции, капитальному ремонту объектов капитального строительства могут выполняться любыми физическими или юридическими лицами.</a:t>
            </a:r>
          </a:p>
          <a:p>
            <a:endParaRPr lang="ru-RU" sz="1600" dirty="0" smtClean="0"/>
          </a:p>
          <a:p>
            <a:endParaRPr lang="ru-RU" sz="1600" dirty="0" smtClean="0"/>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53" y="1"/>
            <a:ext cx="8133874" cy="428604"/>
          </a:xfrm>
        </p:spPr>
        <p:txBody>
          <a:bodyPr>
            <a:normAutofit/>
          </a:bodyPr>
          <a:lstStyle/>
          <a:p>
            <a:pPr algn="ctr"/>
            <a:r>
              <a:rPr lang="ru-RU" sz="1800" i="1" dirty="0" smtClean="0">
                <a:solidFill>
                  <a:srgbClr val="002060"/>
                </a:solidFill>
                <a:cs typeface="Times New Roman" pitchFamily="18" charset="0"/>
              </a:rPr>
              <a:t> Предмет и порядок проведения государственного строительного надзора</a:t>
            </a:r>
            <a:endParaRPr lang="ru-RU" sz="1800" i="1" dirty="0">
              <a:solidFill>
                <a:srgbClr val="002060"/>
              </a:solidFill>
              <a:latin typeface="+mn-lt"/>
              <a:cs typeface="Times New Roman" pitchFamily="18" charset="0"/>
            </a:endParaRPr>
          </a:p>
        </p:txBody>
      </p:sp>
      <p:sp>
        <p:nvSpPr>
          <p:cNvPr id="3" name="Содержимое 2"/>
          <p:cNvSpPr>
            <a:spLocks noGrp="1"/>
          </p:cNvSpPr>
          <p:nvPr>
            <p:ph idx="1"/>
          </p:nvPr>
        </p:nvSpPr>
        <p:spPr>
          <a:xfrm>
            <a:off x="451882" y="428604"/>
            <a:ext cx="8133874" cy="6215106"/>
          </a:xfrm>
        </p:spPr>
        <p:txBody>
          <a:bodyPr>
            <a:normAutofit fontScale="92500" lnSpcReduction="20000"/>
          </a:bodyPr>
          <a:lstStyle/>
          <a:p>
            <a:pPr algn="just">
              <a:lnSpc>
                <a:spcPct val="120000"/>
              </a:lnSpc>
            </a:pPr>
            <a:r>
              <a:rPr lang="ru-RU" sz="1600" dirty="0" smtClean="0"/>
              <a:t>3. Лицом, осуществляющим строительство, реконструкцию, капитальный ремонт объекта капитального строительства (далее - лицо, осуществляющее строительство), </a:t>
            </a:r>
            <a:r>
              <a:rPr lang="ru-RU" sz="1600" u="sng" dirty="0" smtClean="0"/>
              <a:t>может являться застройщик </a:t>
            </a:r>
            <a:r>
              <a:rPr lang="ru-RU" sz="1600" dirty="0" smtClean="0"/>
              <a:t>либо привлекаемое застройщиком или техническим заказчиком </a:t>
            </a:r>
            <a:r>
              <a:rPr lang="ru-RU" sz="1600" u="sng" dirty="0" smtClean="0"/>
              <a:t>на основании договора физическое или юридическое лицо</a:t>
            </a:r>
            <a:r>
              <a:rPr lang="ru-RU" sz="1600" dirty="0" smtClean="0"/>
              <a:t>. </a:t>
            </a:r>
            <a:r>
              <a:rPr lang="ru-RU" sz="1600" b="1" dirty="0" smtClean="0"/>
              <a:t>Лицо, осуществляющее строительство</a:t>
            </a:r>
            <a:r>
              <a:rPr lang="ru-RU" sz="1600" dirty="0" smtClean="0"/>
              <a:t>, организует и координирует работы по строительству, реконструкции, капитальному ремонту объекта капитального строительства, обеспечивает соблюдение требований проектной документации, технических регламентов, техники безопасности в процессе указанных работ и </a:t>
            </a:r>
            <a:r>
              <a:rPr lang="ru-RU" sz="1600" b="1" dirty="0" smtClean="0"/>
              <a:t>несет ответственность за</a:t>
            </a:r>
            <a:r>
              <a:rPr lang="ru-RU" sz="1600" dirty="0" smtClean="0"/>
              <a:t> </a:t>
            </a:r>
            <a:r>
              <a:rPr lang="ru-RU" sz="1600" b="1" dirty="0" smtClean="0"/>
              <a:t>качество выполненных работ и их соответствие требованиям проектной документации</a:t>
            </a:r>
            <a:r>
              <a:rPr lang="ru-RU" sz="1600" dirty="0" smtClean="0"/>
              <a:t>. Лицо, осуществляющее строительство, вправе выполнять определенные виды работ по строительству, реконструкции, капитальному ремонту объекта капитального строительства самостоятельно при условии соответствия такого лица требованиям, предусмотренным частью 2 настоящей статьи, и (или) с привлечением других соответствующих этим требованиям </a:t>
            </a:r>
            <a:r>
              <a:rPr lang="ru-RU" sz="1600" dirty="0" smtClean="0"/>
              <a:t>лиц.</a:t>
            </a:r>
          </a:p>
          <a:p>
            <a:pPr algn="just"/>
            <a:r>
              <a:rPr lang="ru-RU" sz="1600" u="sng" dirty="0" smtClean="0"/>
              <a:t>Порядок </a:t>
            </a:r>
            <a:r>
              <a:rPr lang="ru-RU" sz="1600" u="sng" dirty="0" smtClean="0"/>
              <a:t>осуществления государственного строительного надзора </a:t>
            </a:r>
            <a:r>
              <a:rPr lang="ru-RU" sz="1600" dirty="0" smtClean="0"/>
              <a:t>изложен в </a:t>
            </a:r>
            <a:r>
              <a:rPr lang="ru-RU" sz="1600" u="sng" dirty="0" smtClean="0"/>
              <a:t>РД-11-04-2006 «Порядок проведения проверок при осуществлении государственного строительного надзора</a:t>
            </a:r>
            <a:r>
              <a:rPr lang="ru-RU" sz="1600" dirty="0" smtClean="0"/>
              <a:t>, выдачи заключений о соответствии построенных, реконструированных, отремонтированных объектов капитального строительства требованиям технических регламентов (норм и правил), иных нормативных правовых актов и проектной документации», утвержден приказом Федеральной службы по экологическому, технологическому и атомному надзору от 26 декабря 2006 г. № </a:t>
            </a:r>
            <a:r>
              <a:rPr lang="ru-RU" sz="1600" dirty="0" smtClean="0"/>
              <a:t>1129.</a:t>
            </a:r>
          </a:p>
          <a:p>
            <a:pPr algn="just"/>
            <a:r>
              <a:rPr lang="ru-RU" sz="1600" dirty="0" smtClean="0"/>
              <a:t>Из</a:t>
            </a:r>
            <a:r>
              <a:rPr lang="ru-RU" sz="1600" dirty="0" smtClean="0"/>
              <a:t>. п.2, части </a:t>
            </a:r>
            <a:r>
              <a:rPr lang="en-US" sz="1600" dirty="0" smtClean="0"/>
              <a:t>I</a:t>
            </a:r>
            <a:r>
              <a:rPr lang="ru-RU" sz="1600" dirty="0" smtClean="0"/>
              <a:t>, РД-11-04-2006 следует, что конечным результатом осуществления государственного строительного надзора является предоставление заказчику/застройщику заключения о соответствии (далее – ЗОС) требованиям построенного, реконструированного, отремонтированного объекта капитального строительства требованиям технических регламентов (норм и правил),  иных нормативных правовых актов и проектной документации  или принятию решения об отказе в выдаче такого заключения (далее – решение об отказе в выдаче заключения</a:t>
            </a:r>
            <a:r>
              <a:rPr lang="ru-RU" sz="1600" dirty="0" smtClean="0"/>
              <a:t>)</a:t>
            </a:r>
          </a:p>
          <a:p>
            <a:pPr algn="just"/>
            <a:endParaRPr lang="ru-RU" sz="1500" dirty="0" smtClean="0"/>
          </a:p>
          <a:p>
            <a:endParaRPr lang="ru-RU" dirty="0"/>
          </a:p>
        </p:txBody>
      </p:sp>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11531</TotalTime>
  <Words>3946</Words>
  <Application>Microsoft Office PowerPoint</Application>
  <PresentationFormat>Произвольный</PresentationFormat>
  <Paragraphs>425</Paragraphs>
  <Slides>30</Slides>
  <Notes>1</Notes>
  <HiddenSlides>0</HiddenSlides>
  <MMClips>0</MMClips>
  <ScaleCrop>false</ScaleCrop>
  <HeadingPairs>
    <vt:vector size="6" baseType="variant">
      <vt:variant>
        <vt:lpstr>Тема</vt:lpstr>
      </vt:variant>
      <vt:variant>
        <vt:i4>1</vt:i4>
      </vt:variant>
      <vt:variant>
        <vt:lpstr>Связи</vt:lpstr>
      </vt:variant>
      <vt:variant>
        <vt:i4>24</vt:i4>
      </vt:variant>
      <vt:variant>
        <vt:lpstr>Заголовки слайдов</vt:lpstr>
      </vt:variant>
      <vt:variant>
        <vt:i4>30</vt:i4>
      </vt:variant>
    </vt:vector>
  </HeadingPairs>
  <TitlesOfParts>
    <vt:vector size="55" baseType="lpstr">
      <vt:lpstr>Поток</vt:lpstr>
      <vt:lpstr>G:\Доклад семинар\презентация\Схема общая.docx</vt:lpstr>
      <vt:lpstr>G:\Доклад семинар\заявление на выдачу разрешения (Москва).docx</vt:lpstr>
      <vt:lpstr>G:\Доклад семинар\презентация\СНиП 12-01-2004.pdf</vt:lpstr>
      <vt:lpstr>G:\Доклад семинар\презентация\Пречень стандартов.docx</vt:lpstr>
      <vt:lpstr>G:\Доклад семинар\Извещение об окончании строительства.docx</vt:lpstr>
      <vt:lpstr>G:\Доклад семинар\Уведомление о проверке.docx</vt:lpstr>
      <vt:lpstr>G:\Доклад семинар\акт проверки.docx</vt:lpstr>
      <vt:lpstr>G:\Доклад семинар\ЗОС.docx</vt:lpstr>
      <vt:lpstr>G:\Доклад семинар\Решение об отказе в ЗОС.docx</vt:lpstr>
      <vt:lpstr>G:\Доклад семинар\заявление на ввод (Москва).docx</vt:lpstr>
      <vt:lpstr>G:\Доклад семинар\презентация\заявление о соответствии.docx</vt:lpstr>
      <vt:lpstr>G:\Доклад семинар\презентация\заявление о соответствии проектной документации.docx</vt:lpstr>
      <vt:lpstr>G:\Доклад семинар\презентация\KC-11.docx</vt:lpstr>
      <vt:lpstr>G:\Доклад семинар\презентация\Пояснения к применению формы КС-11.docx</vt:lpstr>
      <vt:lpstr>G:\Доклад семинар\презентация\перечень документов подтверждающих соотв ТУ.docx</vt:lpstr>
      <vt:lpstr>G:\Доклад семинар\программа проведения проверок.docx</vt:lpstr>
      <vt:lpstr>G:\Доклад семинар\rd11-02-2006.doc</vt:lpstr>
      <vt:lpstr>G:\Доклад семинар\презентация\rd11-03-2006.doc</vt:lpstr>
      <vt:lpstr>G:\Доклад семинар\презентация\rd11-04-2006.doc</vt:lpstr>
      <vt:lpstr>G:\Доклад семинар\презентация\rd11-05-2007.doc</vt:lpstr>
      <vt:lpstr>G:\Доклад семинар\презентация\Извещение об устранении нарушений.docx</vt:lpstr>
      <vt:lpstr>G:\Доклад семинар\презентация\извещение о сроках завершения работ, подлеж. проверке.docx</vt:lpstr>
      <vt:lpstr>G:\Доклад семинар\презентация\Извещение о возникновении аварийной ситуации.docx</vt:lpstr>
      <vt:lpstr>G:\Доклад семинар\Извещение о начале стр-ва.docx</vt:lpstr>
      <vt:lpstr>Слайд 1</vt:lpstr>
      <vt:lpstr>Слайд 2</vt:lpstr>
      <vt:lpstr>Слайд 3</vt:lpstr>
      <vt:lpstr>    2.Получение разрешения на строительство в соответствии с градостроительным кодексом РФ. </vt:lpstr>
      <vt:lpstr>    </vt:lpstr>
      <vt:lpstr>        Схема получения разрешения на строительство</vt:lpstr>
      <vt:lpstr> 3. Государственный строительный надзор. Предмет и порядок проведения государственного строительного надзора. Извещение о начале строительства. Строительный контроль. Административный контроль.</vt:lpstr>
      <vt:lpstr> Предмет и порядок проведения государственного строительного надзора</vt:lpstr>
      <vt:lpstr> Предмет и порядок проведения государственного строительного надзора</vt:lpstr>
      <vt:lpstr> Извещение о начале строительства</vt:lpstr>
      <vt:lpstr>                                  Извещение о начале строительства</vt:lpstr>
      <vt:lpstr>Строительный контроль</vt:lpstr>
      <vt:lpstr>            Строительный контроль, осуществляемый подрядчиком</vt:lpstr>
      <vt:lpstr>                       Строительный контроль, осуществляемый заказчиком</vt:lpstr>
      <vt:lpstr> 4. Извещение об окончании строительства. Итоговая проверка. Заключение органа государственного строительного надзора, о соответствии построенного, реконструированного объекта капитального строительства требованиям технических регламентов и проектной документации, в том числе требованиям энергетической эффективности и требованиям оснащенности объекта капитального строительства приборами учета используемых энергетических ресурсов, заключение федерального государственного экологического надзора (ЗОС).</vt:lpstr>
      <vt:lpstr>                    Извещение об окончании строительства, итоговая проверка</vt:lpstr>
      <vt:lpstr>    Извещение об окончании строительства, итоговая проверка</vt:lpstr>
      <vt:lpstr>Заключение о соответствии(ЗОС). Заявление о выдаче ЗОС (РД-11-04-2006) </vt:lpstr>
      <vt:lpstr> 5. Разрешение на ввод объекта в эксплуатацию.  </vt:lpstr>
      <vt:lpstr>Разрешение на ввод объекта в эксплуатацию.</vt:lpstr>
      <vt:lpstr>Разрешение на ввод объекта в эксплуатацию.</vt:lpstr>
      <vt:lpstr>                           Схема получения разрешения на ввод объекта в эксплуатацию</vt:lpstr>
      <vt:lpstr>Слайд 23</vt:lpstr>
      <vt:lpstr>Слайд 24</vt:lpstr>
      <vt:lpstr>Слайд 25</vt:lpstr>
      <vt:lpstr>Слайд 26</vt:lpstr>
      <vt:lpstr>Слайд 27</vt:lpstr>
      <vt:lpstr>Слайд 28</vt:lpstr>
      <vt:lpstr>Слайд 29</vt:lpstr>
      <vt:lpstr>Спасибо за внимание! Удачи!</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Схема ввода объекта капитального строительства в эксплуатацию</dc:title>
  <dc:creator>Пользователь</dc:creator>
  <cp:lastModifiedBy>Пользователь</cp:lastModifiedBy>
  <cp:revision>301</cp:revision>
  <dcterms:created xsi:type="dcterms:W3CDTF">2013-10-11T06:14:41Z</dcterms:created>
  <dcterms:modified xsi:type="dcterms:W3CDTF">2013-11-18T09:11:38Z</dcterms:modified>
</cp:coreProperties>
</file>