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6" r:id="rId2"/>
    <p:sldId id="261" r:id="rId3"/>
    <p:sldId id="257" r:id="rId4"/>
    <p:sldId id="263" r:id="rId5"/>
    <p:sldId id="264" r:id="rId6"/>
    <p:sldId id="265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4.7911198600174967E-2"/>
          <c:y val="0.11692806965679343"/>
          <c:w val="0.55672215315190854"/>
          <c:h val="0.731040384342599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Объекты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6.8056588412559543E-2"/>
                  <c:y val="-0.2387622258511619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35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4004325848157913E-3"/>
                  <c:y val="-8.2037789526781394E-4"/>
                </c:manualLayout>
              </c:layout>
              <c:showVal val="1"/>
            </c:dLbl>
            <c:dLbl>
              <c:idx val="2"/>
              <c:layout>
                <c:manualLayout>
                  <c:x val="5.4053276235207495E-3"/>
                  <c:y val="-3.679924842497579E-2"/>
                </c:manualLayout>
              </c:layout>
              <c:showVal val="1"/>
            </c:dLbl>
            <c:dLbl>
              <c:idx val="3"/>
              <c:layout>
                <c:manualLayout>
                  <c:x val="1.8413972924437083E-2"/>
                  <c:y val="-8.7833260641605026E-3"/>
                </c:manualLayout>
              </c:layout>
              <c:showVal val="1"/>
            </c:dLbl>
            <c:dLbl>
              <c:idx val="4"/>
              <c:layout>
                <c:manualLayout>
                  <c:x val="2.5443824730242048E-2"/>
                  <c:y val="3.6301666628737453E-4"/>
                </c:manualLayout>
              </c:layout>
              <c:showVal val="1"/>
            </c:dLbl>
            <c:delete val="1"/>
          </c:dLbls>
          <c:cat>
            <c:strRef>
              <c:f>Лист1!$A$2:$A$6</c:f>
              <c:strCache>
                <c:ptCount val="5"/>
                <c:pt idx="0">
                  <c:v>Всего объектов</c:v>
                </c:pt>
                <c:pt idx="1">
                  <c:v>ПД утверждена в установленный срок</c:v>
                </c:pt>
                <c:pt idx="2">
                  <c:v>ПД утверждена в 3-4 кв. 2014</c:v>
                </c:pt>
                <c:pt idx="3">
                  <c:v>ПД не утверждена</c:v>
                </c:pt>
                <c:pt idx="4">
                  <c:v>Отказ от реализации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35</c:v>
                </c:pt>
                <c:pt idx="1">
                  <c:v>19</c:v>
                </c:pt>
                <c:pt idx="2">
                  <c:v>7</c:v>
                </c:pt>
                <c:pt idx="3">
                  <c:v>6</c:v>
                </c:pt>
                <c:pt idx="4">
                  <c:v>3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Объекты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6.8056588412559543E-2"/>
                  <c:y val="-0.2387622258511618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40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4004325848157905E-3"/>
                  <c:y val="-8.2037789526781372E-4"/>
                </c:manualLayout>
              </c:layout>
              <c:showVal val="1"/>
            </c:dLbl>
            <c:dLbl>
              <c:idx val="2"/>
              <c:layout>
                <c:manualLayout>
                  <c:x val="2.8797086128122873E-2"/>
                  <c:y val="9.5084515715219267E-2"/>
                </c:manualLayout>
              </c:layout>
              <c:showVal val="1"/>
            </c:dLbl>
            <c:dLbl>
              <c:idx val="3"/>
              <c:layout>
                <c:manualLayout>
                  <c:x val="1.6886770732605808E-2"/>
                  <c:y val="-3.5955228965687293E-2"/>
                </c:manualLayout>
              </c:layout>
              <c:showVal val="1"/>
            </c:dLbl>
            <c:dLbl>
              <c:idx val="4"/>
              <c:layout>
                <c:manualLayout>
                  <c:x val="-8.7201270893769861E-4"/>
                  <c:y val="-1.9279216219667786E-2"/>
                </c:manualLayout>
              </c:layout>
              <c:showVal val="1"/>
            </c:dLbl>
            <c:dLbl>
              <c:idx val="5"/>
              <c:layout>
                <c:manualLayout>
                  <c:x val="1.7758610765759544E-2"/>
                  <c:y val="-2.5926642777822712E-2"/>
                </c:manualLayout>
              </c:layout>
              <c:showVal val="1"/>
            </c:dLbl>
            <c:delete val="1"/>
          </c:dLbls>
          <c:cat>
            <c:strRef>
              <c:f>Лист1!$A$2:$A$6</c:f>
              <c:strCache>
                <c:ptCount val="5"/>
                <c:pt idx="0">
                  <c:v>Всего объектов</c:v>
                </c:pt>
                <c:pt idx="1">
                  <c:v>Получено положительное заключение ГЭ</c:v>
                </c:pt>
                <c:pt idx="2">
                  <c:v>ПД в разработке и на экспертизе</c:v>
                </c:pt>
                <c:pt idx="3">
                  <c:v>Отсутствует задание на проектирование</c:v>
                </c:pt>
                <c:pt idx="4">
                  <c:v>Отсутствует положительное  заключение по ОЭЦ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40</c:v>
                </c:pt>
                <c:pt idx="1">
                  <c:v>9</c:v>
                </c:pt>
                <c:pt idx="2">
                  <c:v>23</c:v>
                </c:pt>
                <c:pt idx="3">
                  <c:v>1</c:v>
                </c:pt>
                <c:pt idx="4">
                  <c:v>7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8144805912418882"/>
          <c:y val="8.3415636277989091E-2"/>
          <c:w val="0.30978001105125041"/>
          <c:h val="0.91591842794968215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353E0-0061-444F-895D-8BD9B2B8509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3ACE986-9967-4922-BCA0-58EDE42BD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353E0-0061-444F-895D-8BD9B2B8509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E986-9967-4922-BCA0-58EDE42BD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353E0-0061-444F-895D-8BD9B2B8509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E986-9967-4922-BCA0-58EDE42BD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353E0-0061-444F-895D-8BD9B2B8509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3ACE986-9967-4922-BCA0-58EDE42BD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353E0-0061-444F-895D-8BD9B2B8509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E986-9967-4922-BCA0-58EDE42BD9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353E0-0061-444F-895D-8BD9B2B8509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E986-9967-4922-BCA0-58EDE42BD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353E0-0061-444F-895D-8BD9B2B8509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3ACE986-9967-4922-BCA0-58EDE42BD9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353E0-0061-444F-895D-8BD9B2B8509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E986-9967-4922-BCA0-58EDE42BD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353E0-0061-444F-895D-8BD9B2B8509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E986-9967-4922-BCA0-58EDE42BD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353E0-0061-444F-895D-8BD9B2B8509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E986-9967-4922-BCA0-58EDE42BD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353E0-0061-444F-895D-8BD9B2B8509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CE986-9967-4922-BCA0-58EDE42BD9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DE353E0-0061-444F-895D-8BD9B2B8509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3ACE986-9967-4922-BCA0-58EDE42BD9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4214841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Доклад на тему: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Анализ хода подготовки и утверждения проектной документации по объектам, начинаемым строительством в  2014 и 2015 годах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714511"/>
          </a:xfrm>
        </p:spPr>
        <p:txBody>
          <a:bodyPr>
            <a:noAutofit/>
          </a:bodyPr>
          <a:lstStyle/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Анализ хода подготовки проектной документации по объектам, начинаемым строительством в  2014 году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Анализ хода подготовки проектной документации по объектам, начинаемым строительством в 2015 году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642942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Перечень объектов, по которым возможна сдача лимитов 2015 года в федеральный бюджет </a:t>
            </a:r>
            <a:endParaRPr lang="ru-RU" sz="1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928669"/>
          <a:ext cx="8686800" cy="56436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39552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Организация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Объект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Текущая ситуация</a:t>
                      </a:r>
                      <a:endParaRPr lang="ru-RU" dirty="0"/>
                    </a:p>
                  </a:txBody>
                  <a:tcPr/>
                </a:tc>
              </a:tr>
              <a:tr h="1313206"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Федеральное государственное унитарное предприятие "Государственный космический научно-производственный центр имени М.В. Хруничева", г. Москва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Реконструкция и техническое перевооружение производства кислородно-водородного РБ КВТК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Отсутствует положительное</a:t>
                      </a:r>
                      <a:r>
                        <a:rPr lang="ru-RU" sz="1400" b="0" kern="12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заключение по дополнению к  ОЭЦ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</a:tr>
              <a:tr h="1836592"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Федеральное государственное унитарное предприятие "Государственный космический научно-производственный центр имени М.В. Хруничева",</a:t>
                      </a:r>
                      <a:b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 Москва  (филиал - "Воронежский механический  завод" г. Воронеж)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Реконструкция и техническое перевооружение   производства   жидкостных ракетных двигателей (2 очередь)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отсутствует задание на проектирование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</a:tr>
              <a:tr h="2098285"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Федеральное государственное унитарное предприятие "Государственный космический научно-производственный центр имени М.В. Хруничева", г.Москва (филиал - "Производственное объединение "Полет",                   г. Омск)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Реконструкция и техническое перевооружение  для серийного изготовления РН "Ангара" 2 очередь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получение заключения ГЭ - май 2015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04800" y="285750"/>
          <a:ext cx="8686800" cy="5910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37084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Федеральное государственное унитарное предприятие "Государственный научно-производственный ракетно-космический центр "</a:t>
                      </a:r>
                      <a:r>
                        <a:rPr lang="ru-RU" sz="1400" b="0" kern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ЦСКБ-Прогресс</a:t>
                      </a:r>
                      <a:r>
                        <a:rPr lang="ru-RU" sz="14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", г.Самара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Реконструкция и техническое перевооружение производства КА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Отсутствует положительное</a:t>
                      </a:r>
                      <a:r>
                        <a:rPr lang="ru-RU" sz="1400" b="0" kern="12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заключение по ОЭЦ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 CYR"/>
                          <a:ea typeface="Times New Roman"/>
                          <a:cs typeface="Arial"/>
                        </a:rPr>
                        <a:t>Открытое акционерное общество "Ракетно-космическая корпорация "Энергия" имени С.П.Королева", г. Королев, Московская область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 CYR"/>
                          <a:ea typeface="Times New Roman"/>
                          <a:cs typeface="Arial"/>
                        </a:rPr>
                        <a:t>Реконструкция и техническое перевооружение  сборочно-испытательного производства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Роскосмос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направлено предложение об изменении названия объекта и уточнения номенклатуры работ исх. № 2ПО-4/822 от 13.12.2013 в связи с этим подготовка обосновывающих материалов не ведётся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</a:tr>
              <a:tr h="659008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Открытое акционерное общество "Протон-Пермские  моторы", г. Пермь Пермский край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Реконструкция и техническое перевооружение испытательной базы двигателя РД-191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Роскосмос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направлены предложения о переносе срока начала реконструкции на 2017 год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 CYR"/>
                          <a:ea typeface="Times New Roman"/>
                          <a:cs typeface="Arial"/>
                        </a:rPr>
                        <a:t>Открытое акционерное общество "Государственный ракетный центр   имени академика В.П.Макеева", </a:t>
                      </a:r>
                      <a:br>
                        <a:rPr lang="ru-RU" sz="1400" kern="1200">
                          <a:solidFill>
                            <a:srgbClr val="000000"/>
                          </a:solidFill>
                          <a:latin typeface="Times New Roman CYR"/>
                          <a:ea typeface="Times New Roman"/>
                          <a:cs typeface="Arial"/>
                        </a:rPr>
                      </a:b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 CYR"/>
                          <a:ea typeface="Times New Roman"/>
                          <a:cs typeface="Arial"/>
                        </a:rPr>
                        <a:t>г. Миасс,  Челябинской области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 CYR"/>
                          <a:ea typeface="Times New Roman"/>
                          <a:cs typeface="Arial"/>
                        </a:rPr>
                        <a:t>Реконструкция и техническое перевооружение  специального производства и испытательной базы  </a:t>
                      </a:r>
                      <a:br>
                        <a:rPr lang="ru-RU" sz="1400" kern="1200">
                          <a:solidFill>
                            <a:srgbClr val="000000"/>
                          </a:solidFill>
                          <a:latin typeface="Times New Roman CYR"/>
                          <a:ea typeface="Times New Roman"/>
                          <a:cs typeface="Arial"/>
                        </a:rPr>
                      </a:b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 CYR"/>
                          <a:ea typeface="Times New Roman"/>
                          <a:cs typeface="Arial"/>
                        </a:rPr>
                        <a:t>( 2 очередь)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получение заключения ГЭ -май 2015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 CYR"/>
                          <a:ea typeface="Times New Roman"/>
                          <a:cs typeface="Arial"/>
                        </a:rPr>
                        <a:t>Открытое акционерное общество  "Красноярский машиностроительный  завод", г.Красноярск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 CYR"/>
                          <a:ea typeface="Times New Roman"/>
                          <a:cs typeface="Arial"/>
                        </a:rPr>
                        <a:t>Реконструкция и техническое перевооружение    двигательного производства и стендовой испытательной базы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получение заключения ГЭ -апрель 2015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500042"/>
          <a:ext cx="8686800" cy="5857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1172641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Открытое акционерное общество "Воронежский Завод Полупроводниковых Приборов - Сборка" г.Воронеж 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Техническое перевооружение производства интегральных микросхем и транзисторов для комплекса "3К-30"  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информации полученной от предприятия работы по подготовке ОЭЦ не начаты, срок начала работ неизвестен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75631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Открытое акционерное общество "Федеральный научно-производственный центр "Научно-исследовательский институт прикладной химии", г.Сергиев Посад Московской области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Реконструкция и техническое перевооружение производства изделий 3Л-98.100.000 и 3Д-30.16.00.000 для комплекса "3К-30"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получение заключения ГЭ </a:t>
                      </a: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-май 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</a:tr>
              <a:tr h="1172641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Открытое акционерное общество  "Государственный завод "Пульсар",  г.Москва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Реконструкция и техническое перевооружение  производства  полупроводниковых приборов  комплекса "3К-30"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получение заключения ГЭ -апрель 2015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</a:tr>
              <a:tr h="1756317"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Федеральное государственное унитарное предприятие "Государственный научно-производственный ракетно-космический центр "ЦСКБ-Прогресс", г.Самара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Реконструкция и техническое перевооружение производственной базы  для обеспечения серийного изготовления РН  семейства"Союз"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получение заключения ГЭ </a:t>
                      </a: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-июль 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" marR="4445" marT="4445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614346"/>
          </a:xfrm>
        </p:spPr>
        <p:txBody>
          <a:bodyPr>
            <a:normAutofit/>
          </a:bodyPr>
          <a:lstStyle/>
          <a:p>
            <a:r>
              <a:rPr lang="ru-RU" sz="1400" dirty="0" smtClean="0"/>
              <a:t>Справка об уточнении объемов ресурсного обеспечения инвестиционного проекта</a:t>
            </a:r>
            <a:endParaRPr lang="ru-RU" sz="14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1285" t="13830" b="19181"/>
          <a:stretch>
            <a:fillRect/>
          </a:stretch>
        </p:blipFill>
        <p:spPr bwMode="auto">
          <a:xfrm>
            <a:off x="142844" y="714356"/>
            <a:ext cx="8848756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660</TotalTime>
  <Words>468</Words>
  <Application>Microsoft Office PowerPoint</Application>
  <PresentationFormat>Экран (4:3)</PresentationFormat>
  <Paragraphs>57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    Доклад на тему: Анализ хода подготовки и утверждения проектной документации по объектам, начинаемым строительством в  2014 и 2015 годах</vt:lpstr>
      <vt:lpstr>Анализ хода подготовки проектной документации по объектам, начинаемым строительством в  2014 году</vt:lpstr>
      <vt:lpstr>Анализ хода подготовки проектной документации по объектам, начинаемым строительством в 2015 году</vt:lpstr>
      <vt:lpstr>Перечень объектов, по которым возможна сдача лимитов 2015 года в федеральный бюджет </vt:lpstr>
      <vt:lpstr>Слайд 5</vt:lpstr>
      <vt:lpstr>Слайд 6</vt:lpstr>
      <vt:lpstr>Справка об уточнении объемов ресурсного обеспечения инвестиционного проекта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70</cp:revision>
  <dcterms:created xsi:type="dcterms:W3CDTF">2013-10-24T07:50:41Z</dcterms:created>
  <dcterms:modified xsi:type="dcterms:W3CDTF">2015-03-30T08:36:32Z</dcterms:modified>
</cp:coreProperties>
</file>