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2" autoAdjust="0"/>
    <p:restoredTop sz="94639" autoAdjust="0"/>
  </p:normalViewPr>
  <p:slideViewPr>
    <p:cSldViewPr>
      <p:cViewPr varScale="1">
        <p:scale>
          <a:sx n="77" d="100"/>
          <a:sy n="77" d="100"/>
        </p:scale>
        <p:origin x="-102" y="-7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ctr">
              <a:defRPr>
                <a:latin typeface="Antique Olive Compact" pitchFamily="34" charset="0"/>
              </a:defRPr>
            </a:pPr>
            <a:r>
              <a:rPr lang="ru-RU"/>
              <a:t>Диаграмма наличия разрешений  </a:t>
            </a:r>
          </a:p>
        </c:rich>
      </c:tx>
      <c:layout>
        <c:manualLayout>
          <c:xMode val="edge"/>
          <c:yMode val="edge"/>
          <c:x val="0.25020390641768619"/>
          <c:y val="3.5147912199727578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4161595239491178E-2"/>
          <c:y val="0.13464825718624138"/>
          <c:w val="0.74202318225302355"/>
          <c:h val="0.7236392428620749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explosion val="11"/>
          </c:dPt>
          <c:dPt>
            <c:idx val="1"/>
            <c:explosion val="19"/>
          </c:dPt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dLblPos val="ctr"/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Всего объектов</c:v>
                </c:pt>
                <c:pt idx="1">
                  <c:v>Получено разрешений</c:v>
                </c:pt>
                <c:pt idx="2">
                  <c:v>Не требуется</c:v>
                </c:pt>
                <c:pt idx="3">
                  <c:v>В работе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209</c:v>
                </c:pt>
                <c:pt idx="1">
                  <c:v>74</c:v>
                </c:pt>
                <c:pt idx="2">
                  <c:v>127</c:v>
                </c:pt>
                <c:pt idx="3">
                  <c:v>8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4794177318304211"/>
          <c:y val="0.25914581740171938"/>
          <c:w val="0.25098657724445483"/>
          <c:h val="0.44193264826586642"/>
        </c:manualLayout>
      </c:layout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zero"/>
  </c:chart>
  <c:spPr>
    <a:gradFill rotWithShape="1">
      <a:gsLst>
        <a:gs pos="0">
          <a:schemeClr val="accent5">
            <a:tint val="50000"/>
            <a:satMod val="300000"/>
          </a:schemeClr>
        </a:gs>
        <a:gs pos="35000">
          <a:schemeClr val="accent5">
            <a:tint val="37000"/>
            <a:satMod val="300000"/>
          </a:schemeClr>
        </a:gs>
        <a:gs pos="100000">
          <a:schemeClr val="accent5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accent5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2C11-9F36-4D98-87AE-5A40745CB387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84834-2E27-42AA-82AA-B47DC93B8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2C11-9F36-4D98-87AE-5A40745CB387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84834-2E27-42AA-82AA-B47DC93B8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2C11-9F36-4D98-87AE-5A40745CB387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84834-2E27-42AA-82AA-B47DC93B8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2C11-9F36-4D98-87AE-5A40745CB387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84834-2E27-42AA-82AA-B47DC93B8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2C11-9F36-4D98-87AE-5A40745CB387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84834-2E27-42AA-82AA-B47DC93B8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2C11-9F36-4D98-87AE-5A40745CB387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84834-2E27-42AA-82AA-B47DC93B8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2C11-9F36-4D98-87AE-5A40745CB387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84834-2E27-42AA-82AA-B47DC93B8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2C11-9F36-4D98-87AE-5A40745CB387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84834-2E27-42AA-82AA-B47DC93B8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2C11-9F36-4D98-87AE-5A40745CB387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84834-2E27-42AA-82AA-B47DC93B8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2C11-9F36-4D98-87AE-5A40745CB387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84834-2E27-42AA-82AA-B47DC93B8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2C11-9F36-4D98-87AE-5A40745CB387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84834-2E27-42AA-82AA-B47DC93B8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42C11-9F36-4D98-87AE-5A40745CB387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84834-2E27-42AA-82AA-B47DC93B8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142844" y="214290"/>
          <a:ext cx="8858312" cy="6357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907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800" dirty="0" smtClean="0"/>
              <a:t>Напоминаем, что игнорирование градостроительного законодательства приводит к значительным финансовым и ресурсным затратам </a:t>
            </a:r>
            <a:r>
              <a:rPr lang="ru-RU" sz="1800" dirty="0" smtClean="0"/>
              <a:t>Заказчика: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А) на выплату штрафных санкций за:</a:t>
            </a:r>
            <a:br>
              <a:rPr lang="ru-RU" sz="1800" dirty="0" smtClean="0"/>
            </a:br>
            <a:r>
              <a:rPr lang="ru-RU" sz="1800" dirty="0" smtClean="0"/>
              <a:t>- несвоевременное получение разрешения на строительство (реконструкцию);</a:t>
            </a:r>
            <a:br>
              <a:rPr lang="ru-RU" sz="1800" dirty="0" smtClean="0"/>
            </a:br>
            <a:r>
              <a:rPr lang="ru-RU" sz="1800" dirty="0" smtClean="0"/>
              <a:t>- отсутствие или несвоевременную подачу извещения о начале строительства в органы, осуществляющие государственный строительный надзор;</a:t>
            </a:r>
            <a:br>
              <a:rPr lang="ru-RU" sz="1800" dirty="0" smtClean="0"/>
            </a:br>
            <a:r>
              <a:rPr lang="ru-RU" sz="1800" dirty="0" smtClean="0"/>
              <a:t>- несоответствие выполненных работ проектной документации, а также техническим регламентам</a:t>
            </a:r>
            <a:r>
              <a:rPr lang="ru-RU" sz="1800" dirty="0" smtClean="0"/>
              <a:t>;</a:t>
            </a:r>
            <a:r>
              <a:rPr lang="ru-RU" sz="1800" dirty="0" smtClean="0"/>
              <a:t> </a:t>
            </a:r>
            <a:br>
              <a:rPr lang="ru-RU" sz="1800" dirty="0" smtClean="0"/>
            </a:br>
            <a:r>
              <a:rPr lang="ru-RU" sz="1800" dirty="0" smtClean="0"/>
              <a:t> Б) на приведение построенного объекта в соответствие техническим регламентам и проектной документации:</a:t>
            </a:r>
            <a:br>
              <a:rPr lang="ru-RU" sz="1800" dirty="0" smtClean="0"/>
            </a:br>
            <a:r>
              <a:rPr lang="ru-RU" sz="1800" dirty="0" smtClean="0"/>
              <a:t>- оплата обследования независимой организацией с выдачей заключения о соответствии или несоответствии объекта  проектной документации, а также техническим регламентам;</a:t>
            </a:r>
            <a:br>
              <a:rPr lang="ru-RU" sz="1800" dirty="0" smtClean="0"/>
            </a:br>
            <a:r>
              <a:rPr lang="ru-RU" sz="1800" dirty="0" smtClean="0"/>
              <a:t>- оплата устранения выявленных несоответствий  проектной документации, а также техническим регламентам;</a:t>
            </a:r>
            <a:br>
              <a:rPr lang="ru-RU" sz="1800" dirty="0" smtClean="0"/>
            </a:br>
            <a:r>
              <a:rPr lang="ru-RU" sz="1800" dirty="0" smtClean="0"/>
              <a:t>- зачастую оплата корректировки проектной документации и повторной ее экспертизы</a:t>
            </a:r>
            <a:r>
              <a:rPr lang="ru-RU" sz="1800" dirty="0" smtClean="0"/>
              <a:t>;</a:t>
            </a:r>
            <a:r>
              <a:rPr lang="ru-RU" sz="1800" dirty="0" smtClean="0"/>
              <a:t> </a:t>
            </a:r>
            <a:br>
              <a:rPr lang="ru-RU" sz="1800" dirty="0" smtClean="0"/>
            </a:br>
            <a:r>
              <a:rPr lang="ru-RU" sz="1800" dirty="0" smtClean="0"/>
              <a:t>В) на штрафные санкции за неисполнение государственного Заказа в части своевременного ввода объекта в эксплуатацию и др. издержек ввиду задержки выпуска продукции (убытки). </a:t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8" y="470953"/>
          <a:ext cx="8501123" cy="6222424"/>
        </p:xfrm>
        <a:graphic>
          <a:graphicData uri="http://schemas.openxmlformats.org/drawingml/2006/table">
            <a:tbl>
              <a:tblPr/>
              <a:tblGrid>
                <a:gridCol w="695238"/>
                <a:gridCol w="4101642"/>
                <a:gridCol w="1442383"/>
                <a:gridCol w="2261860"/>
              </a:tblGrid>
              <a:tr h="9170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предприятия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 начала получения разрешения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Причина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7821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ОАО "НПО "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Энергомаш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" им. академика В.П. Глушко",  г. Химки, Московская область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Отсутствие ГПЗУ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016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ФГУП "НПО "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Техномаш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", г. Москва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Отсутствие ГПЗУ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547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ОАО "Пермский завод "Машиностроитель",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г. Пермь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Отсутствие ГПЗУ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159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ФГБУ "НИИЦПК им. Ю.А.Гагарина",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Звездный городок, Щелковский район, Московская область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полностью оформленный земельный участок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669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ОАО "Корпорация ВНИИЭМ" "НПК "КСМ, информационно-управляющие и электромеханические комплексы" имени А.Г. 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Иосифьяна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Отсутствие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ГПЗУ на площадку Хоромного тупика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РиТП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производственных участков по изготовлению и испытанию перспективных КА. 2 очередь)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937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ФГУП "Завод им. Морозова",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пос. им. Морозова, Ленинградская область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Отсутствие ГПЗУ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246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ФГУП «МОКБ Марс»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Отсутствие ГПЗУ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56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ФГУП «ЦНИРТИ им. академика Берга»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оформленный земельный участок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77" marR="4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43934"/>
            <a:ext cx="8501122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63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parajita" pitchFamily="34" charset="0"/>
              </a:rPr>
              <a:t>ПРОБЛЕМНЫЕ ПРЕДПРИЯТИЯ В ЧАСТИ ОФОРМЛЕНИЯ РАЗРЕШЕНИЯ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parajit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197</Words>
  <Application>Microsoft Office PowerPoint</Application>
  <PresentationFormat>Экран (4:3)</PresentationFormat>
  <Paragraphs>48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Напоминаем, что игнорирование градостроительного законодательства приводит к значительным финансовым и ресурсным затратам Заказчика: А) на выплату штрафных санкций за: - несвоевременное получение разрешения на строительство (реконструкцию); - отсутствие или несвоевременную подачу извещения о начале строительства в органы, осуществляющие государственный строительный надзор; - несоответствие выполненных работ проектной документации, а также техническим регламентам;   Б) на приведение построенного объекта в соответствие техническим регламентам и проектной документации: - оплата обследования независимой организацией с выдачей заключения о соответствии или несоответствии объекта  проектной документации, а также техническим регламентам; - оплата устранения выявленных несоответствий  проектной документации, а также техническим регламентам; - зачастую оплата корректировки проектной документации и повторной ее экспертизы;  В) на штрафные санкции за неисполнение государственного Заказа в части своевременного ввода объекта в эксплуатацию и др. издержек ввиду задержки выпуска продукции (убытки).  </vt:lpstr>
      <vt:lpstr>Слайд 3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7</cp:revision>
  <dcterms:created xsi:type="dcterms:W3CDTF">2015-03-27T08:45:16Z</dcterms:created>
  <dcterms:modified xsi:type="dcterms:W3CDTF">2015-03-30T07:59:49Z</dcterms:modified>
</cp:coreProperties>
</file>