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5" r:id="rId1"/>
  </p:sldMasterIdLst>
  <p:notesMasterIdLst>
    <p:notesMasterId r:id="rId11"/>
  </p:notesMasterIdLst>
  <p:handoutMasterIdLst>
    <p:handoutMasterId r:id="rId12"/>
  </p:handoutMasterIdLst>
  <p:sldIdLst>
    <p:sldId id="265" r:id="rId2"/>
    <p:sldId id="273" r:id="rId3"/>
    <p:sldId id="268" r:id="rId4"/>
    <p:sldId id="275" r:id="rId5"/>
    <p:sldId id="276" r:id="rId6"/>
    <p:sldId id="269" r:id="rId7"/>
    <p:sldId id="271" r:id="rId8"/>
    <p:sldId id="270" r:id="rId9"/>
    <p:sldId id="274" r:id="rId10"/>
  </p:sldIdLst>
  <p:sldSz cx="9144000" cy="6858000" type="screen4x3"/>
  <p:notesSz cx="9942513" cy="67611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accent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42424"/>
    <a:srgbClr val="663300"/>
    <a:srgbClr val="FFFF66"/>
    <a:srgbClr val="66FFFF"/>
    <a:srgbClr val="66CCFF"/>
    <a:srgbClr val="BB73BD"/>
    <a:srgbClr val="C3C3DF"/>
    <a:srgbClr val="A76F94"/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0" autoAdjust="0"/>
    <p:restoredTop sz="94049" autoAdjust="0"/>
  </p:normalViewPr>
  <p:slideViewPr>
    <p:cSldViewPr>
      <p:cViewPr varScale="1">
        <p:scale>
          <a:sx n="68" d="100"/>
          <a:sy n="68" d="100"/>
        </p:scale>
        <p:origin x="-18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1800" y="-96"/>
      </p:cViewPr>
      <p:guideLst>
        <p:guide orient="horz" pos="2129"/>
        <p:guide pos="313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365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47D8B62-C6C6-41E4-9373-F90128CFE57E}" type="datetimeFigureOut">
              <a:rPr lang="ru-RU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2154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365" y="642154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71CCD2-ADEC-424F-B1FA-9D21B0DCC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43489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365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314CE43-702F-426D-B05C-89509A73D978}" type="datetimeFigureOut">
              <a:rPr lang="ru-RU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4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2154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365" y="642154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25290AD-D62B-4255-BF74-3E5D0B88D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6830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1B282-CA29-4672-9056-783ECE60DA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9C9D54-8886-48E7-B531-3581E0D2240B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DF10CC-DB42-4C4F-9BEF-F0AA9132562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EC5784-629F-4264-A4F5-2E31B64EAEC1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2E9D76-1D2F-4E2A-8411-5ACA712DAF8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217419-60A5-4A51-B2D3-64DA0E5D1ED4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59BDA-65DB-47CC-9848-F036BA65987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861FB-1573-4BFF-A4D4-538680EFFD47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1897D-F537-48FB-940B-851E507D4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63D226-9185-4D0D-832D-AF668DFE266B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45E92D-2EB1-4DF3-8641-D8D822F4067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0992E9-A7C8-426B-8AC4-621345F69E55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7C5766-07B6-4251-B863-B937C2A842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64287D-9EE4-46EF-96AB-1B41B0DBA174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C5305F-1353-45DD-A660-AA997584A02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B6B7D-76B4-494E-A394-A0072B478104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C63E1-FD90-4ABA-9A1F-B218F258F2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5D3A02-C353-4100-B260-F1D46B2BB51F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78DE29-7FC5-4F08-8C53-CED2447BCB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90CDA-6BB9-4D59-BA91-DD8D0DF19A7E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91CB35-ADE6-438A-814D-0F441BB8A2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C26D8F5-A039-4ADE-A4DD-B626E6976A80}" type="datetime1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464F74-0DA7-4CC1-97A9-2E42DA0316A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Rectangle 6"/>
          <p:cNvSpPr/>
          <p:nvPr userDrawn="1"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8"/>
          <p:cNvSpPr/>
          <p:nvPr userDrawn="1"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Oval 9"/>
          <p:cNvSpPr/>
          <p:nvPr userDrawn="1"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5E9EFF"/>
            </a:gs>
            <a:gs pos="0">
              <a:schemeClr val="accent2">
                <a:lumMod val="60000"/>
                <a:lumOff val="40000"/>
              </a:schemeClr>
            </a:gs>
            <a:gs pos="100000">
              <a:schemeClr val="accent2">
                <a:alpha val="53000"/>
                <a:lumMod val="22000"/>
                <a:lumOff val="78000"/>
              </a:schemeClr>
            </a:gs>
            <a:gs pos="100000">
              <a:srgbClr val="FFEBFA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5508" y="4509120"/>
            <a:ext cx="50403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r>
              <a:rPr lang="ru-RU" sz="2000" u="sng" dirty="0">
                <a:latin typeface="Calibri" pitchFamily="34" charset="0"/>
                <a:cs typeface="Calibri" pitchFamily="34" charset="0"/>
              </a:rPr>
              <a:t>Докладчик:</a:t>
            </a: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И.о. р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уководителя Объединённой технической службы ОАО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«ИПРОМАШПРОМ»</a:t>
            </a:r>
            <a:br>
              <a:rPr lang="ru-RU" sz="2000" dirty="0">
                <a:latin typeface="Calibri" pitchFamily="34" charset="0"/>
                <a:cs typeface="Calibri" pitchFamily="34" charset="0"/>
              </a:rPr>
            </a:b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Жемердеев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О.В.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192103"/>
            <a:ext cx="828092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Обзор  </a:t>
            </a:r>
            <a:r>
              <a:rPr lang="ru-RU" sz="2100" b="1" cap="all" dirty="0">
                <a:latin typeface="Times New Roman" pitchFamily="18" charset="0"/>
                <a:cs typeface="Calibri" pitchFamily="34" charset="0"/>
              </a:rPr>
              <a:t>результатов </a:t>
            </a: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 рассмотрения </a:t>
            </a:r>
            <a:br>
              <a:rPr lang="ru-RU" sz="2100" b="1" cap="all" dirty="0" smtClean="0">
                <a:latin typeface="Times New Roman" pitchFamily="18" charset="0"/>
                <a:cs typeface="Calibri" pitchFamily="34" charset="0"/>
              </a:rPr>
            </a:b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экспертной  группой  материалов </a:t>
            </a:r>
            <a:r>
              <a:rPr lang="ru-RU" sz="2100" b="1" cap="all" dirty="0">
                <a:latin typeface="Times New Roman" pitchFamily="18" charset="0"/>
                <a:cs typeface="Calibri" pitchFamily="34" charset="0"/>
              </a:rPr>
              <a:t>Обоснований </a:t>
            </a: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 экономической </a:t>
            </a:r>
            <a:r>
              <a:rPr lang="ru-RU" sz="2100" b="1" cap="all" dirty="0">
                <a:latin typeface="Times New Roman" pitchFamily="18" charset="0"/>
                <a:cs typeface="Calibri" pitchFamily="34" charset="0"/>
              </a:rPr>
              <a:t>целесообразности </a:t>
            </a: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 мероприятий, включаемых  в  ФАИП  в  соответствии </a:t>
            </a:r>
            <a:br>
              <a:rPr lang="ru-RU" sz="2100" b="1" cap="all" dirty="0" smtClean="0">
                <a:latin typeface="Times New Roman" pitchFamily="18" charset="0"/>
                <a:cs typeface="Calibri" pitchFamily="34" charset="0"/>
              </a:rPr>
            </a:b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с  приказом  Роскосмоса  от </a:t>
            </a:r>
            <a:r>
              <a:rPr lang="ru-RU" sz="2100" b="1" cap="all" dirty="0">
                <a:latin typeface="Times New Roman" pitchFamily="18" charset="0"/>
                <a:cs typeface="Calibri" pitchFamily="34" charset="0"/>
              </a:rPr>
              <a:t>17.07.2012 </a:t>
            </a:r>
            <a:r>
              <a:rPr lang="ru-RU" sz="2100" b="1" cap="all" dirty="0" smtClean="0">
                <a:latin typeface="Times New Roman" pitchFamily="18" charset="0"/>
                <a:cs typeface="Calibri" pitchFamily="34" charset="0"/>
              </a:rPr>
              <a:t> № 151</a:t>
            </a:r>
            <a:endParaRPr lang="ru-RU" sz="2100" b="1" dirty="0">
              <a:latin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chemeClr val="accent1">
                <a:tint val="66000"/>
                <a:satMod val="160000"/>
              </a:schemeClr>
            </a:gs>
            <a:gs pos="100000">
              <a:schemeClr val="accent1">
                <a:lumMod val="6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7" name="TextBox 3"/>
          <p:cNvSpPr txBox="1">
            <a:spLocks noChangeArrowheads="1"/>
          </p:cNvSpPr>
          <p:nvPr/>
        </p:nvSpPr>
        <p:spPr bwMode="auto">
          <a:xfrm>
            <a:off x="179388" y="6381750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188" y="476672"/>
            <a:ext cx="7849393" cy="79208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/>
            <a:r>
              <a:rPr lang="ru-RU" sz="2100" dirty="0" smtClean="0"/>
              <a:t>Регламент отраслевой экспертизы материалов Обоснований </a:t>
            </a:r>
            <a:endParaRPr lang="ru-RU" sz="21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4366354"/>
              </p:ext>
            </p:extLst>
          </p:nvPr>
        </p:nvGraphicFramePr>
        <p:xfrm>
          <a:off x="467544" y="1916832"/>
          <a:ext cx="8280970" cy="4282584"/>
        </p:xfrm>
        <a:graphic>
          <a:graphicData uri="http://schemas.openxmlformats.org/drawingml/2006/table">
            <a:tbl>
              <a:tblPr firstRow="1" bandRow="1">
                <a:effectLst>
                  <a:outerShdw blurRad="368300" dir="21540000" sx="45000" sy="45000" algn="tl" rotWithShape="0">
                    <a:prstClr val="black"/>
                  </a:outerShdw>
                </a:effectLst>
                <a:tableStyleId>{2D5ABB26-0587-4C30-8999-92F81FD0307C}</a:tableStyleId>
              </a:tblPr>
              <a:tblGrid>
                <a:gridCol w="1790781"/>
                <a:gridCol w="6490189"/>
              </a:tblGrid>
              <a:tr h="807864">
                <a:tc>
                  <a:txBody>
                    <a:bodyPr/>
                    <a:lstStyle/>
                    <a:p>
                      <a:pPr marL="265113" indent="-265113" algn="l">
                        <a:buFont typeface="Wingdings" panose="05000000000000000000" pitchFamily="2" charset="2"/>
                        <a:buChar char="q"/>
                      </a:pPr>
                      <a:r>
                        <a:rPr lang="ru-RU" b="1" u="sng" spc="4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экспертизы</a:t>
                      </a:r>
                      <a:endParaRPr lang="ru-RU" b="1" u="sng" spc="4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pc="4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соответствия материалов Обоснований требованиям Рекомендаций по их разработке</a:t>
                      </a:r>
                      <a:endParaRPr lang="ru-RU" spc="4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90487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1700" b="0" u="sng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Главная задача отраслевой экспертизы</a:t>
                      </a:r>
                      <a:r>
                        <a:rPr lang="ru-RU" sz="1700" b="0" u="none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обеспечение обоснованного принятия решений Роскосмосом о реализации инвестиционных проектов на основе:</a:t>
                      </a:r>
                    </a:p>
                    <a:p>
                      <a:pPr marL="722313" indent="-271463" algn="just">
                        <a:buFont typeface="Wingdings" panose="05000000000000000000" pitchFamily="2" charset="2"/>
                        <a:buChar char="§"/>
                        <a:tabLst>
                          <a:tab pos="801688" algn="l"/>
                        </a:tabLst>
                      </a:pPr>
                      <a:r>
                        <a:rPr lang="ru-RU" sz="1700" b="0" u="none" kern="1200" spc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определения технической необходимости и экономической целесообразности реализации проектов, направленных на выполнение государственного заказа;</a:t>
                      </a:r>
                    </a:p>
                    <a:p>
                      <a:pPr marL="722313" indent="-271463" algn="just">
                        <a:buFont typeface="Wingdings" panose="05000000000000000000" pitchFamily="2" charset="2"/>
                        <a:buChar char="§"/>
                        <a:tabLst>
                          <a:tab pos="801688" algn="l"/>
                        </a:tabLst>
                      </a:pPr>
                      <a:r>
                        <a:rPr lang="ru-RU" sz="1700" b="0" u="none" kern="1200" spc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достоверной оценки предполагаемой (предельной) стоимости реализации проектов и источников финансирования</a:t>
                      </a:r>
                    </a:p>
                    <a:p>
                      <a:pPr marL="450850" marR="0" indent="-3603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700" b="0" u="none" kern="1200" spc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Регламент устанавливает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порядок организации рассмотрения (отраслевой экспертизы) материалов Обоснований и</a:t>
                      </a:r>
                      <a:r>
                        <a:rPr lang="ru-RU" sz="1700" b="0" u="none" kern="1200" spc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порядок привлечения к экспертизе материалов Обоснований других организаций в соответствии с их компетенцией.</a:t>
                      </a:r>
                    </a:p>
                    <a:p>
                      <a:pPr marL="447675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700" b="0" u="none" kern="1200" spc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Перечень организаций определен приказом Роскосмоса от 22 декабря № 232дсп «О мерах по применению Положения РК-11».</a:t>
                      </a:r>
                    </a:p>
                    <a:p>
                      <a:pPr marL="90487" indent="0" algn="ctr">
                        <a:spcBef>
                          <a:spcPts val="12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ru-RU" sz="1800" b="0" u="none" kern="1200" spc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Оплата за проведение отраслевой экспертизы не взимается.</a:t>
                      </a:r>
                    </a:p>
                  </a:txBody>
                  <a:tcPr>
                    <a:gradFill flip="none" rotWithShape="1">
                      <a:gsLst>
                        <a:gs pos="35000">
                          <a:schemeClr val="accent3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shade val="89000"/>
                            <a:lumMod val="9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just"/>
                      <a:endParaRPr lang="ru-RU" spc="4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194358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100000">
              <a:schemeClr val="accent6">
                <a:shade val="89000"/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7" name="TextBox 3"/>
          <p:cNvSpPr txBox="1">
            <a:spLocks noChangeArrowheads="1"/>
          </p:cNvSpPr>
          <p:nvPr/>
        </p:nvSpPr>
        <p:spPr bwMode="auto">
          <a:xfrm>
            <a:off x="179388" y="6381750"/>
            <a:ext cx="8641084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188" y="332656"/>
            <a:ext cx="8156622" cy="6480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100" b="1" spc="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Количественные </a:t>
            </a:r>
            <a:r>
              <a:rPr lang="ru-RU" sz="2100" b="1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</a:t>
            </a:r>
            <a:br>
              <a:rPr lang="ru-RU" sz="2100" b="1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рассмотрения </a:t>
            </a:r>
            <a:r>
              <a:rPr lang="ru-RU" sz="2100" b="1" spc="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</a:t>
            </a:r>
            <a:r>
              <a:rPr lang="ru-RU" sz="2000" b="1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Обоснований</a:t>
            </a:r>
            <a:endParaRPr lang="ru-RU" sz="2100" b="1" spc="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2554" y="1099424"/>
            <a:ext cx="8175256" cy="1200329"/>
          </a:xfrm>
          <a:prstGeom prst="rect">
            <a:avLst/>
          </a:prstGeom>
          <a:gradFill>
            <a:gsLst>
              <a:gs pos="47000">
                <a:schemeClr val="accent1">
                  <a:lumMod val="40000"/>
                  <a:lumOff val="60000"/>
                </a:schemeClr>
              </a:gs>
              <a:gs pos="100000">
                <a:schemeClr val="accent6">
                  <a:shade val="89000"/>
                  <a:lumMod val="90000"/>
                </a:schemeClr>
              </a:gs>
            </a:gsLst>
            <a:lin ang="2700000" scaled="1"/>
          </a:gra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975" lvl="1" algn="just"/>
            <a:r>
              <a:rPr lang="ru-RU" dirty="0" smtClean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Поступили материалы Обоснований от 103 организаций </a:t>
            </a: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 инвестиционных проекта </a:t>
            </a: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(ИП), в том числе:</a:t>
            </a:r>
          </a:p>
          <a:p>
            <a:pPr marL="722313" lvl="0" indent="-3603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организациям </a:t>
            </a:r>
            <a:r>
              <a:rPr lang="ru-RU" dirty="0" smtClean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РКП – 147 ИП</a:t>
            </a: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22313" lvl="0" indent="-360363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организациям других отраслей промышленности – </a:t>
            </a:r>
            <a:r>
              <a:rPr lang="ru-RU" dirty="0" smtClean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ru-RU" dirty="0">
                <a:solidFill>
                  <a:srgbClr val="2424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5378452"/>
              </p:ext>
            </p:extLst>
          </p:nvPr>
        </p:nvGraphicFramePr>
        <p:xfrm>
          <a:off x="3203848" y="5445224"/>
          <a:ext cx="2693913" cy="6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3913"/>
              </a:tblGrid>
              <a:tr h="288031">
                <a:tc>
                  <a:txBody>
                    <a:bodyPr/>
                    <a:lstStyle/>
                    <a:p>
                      <a:pPr algn="ctr"/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обоснованы*</a:t>
                      </a:r>
                      <a:endParaRPr lang="ru-RU" b="0" spc="15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432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ИП (4,0%)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66684728"/>
              </p:ext>
            </p:extLst>
          </p:nvPr>
        </p:nvGraphicFramePr>
        <p:xfrm>
          <a:off x="2555776" y="2780928"/>
          <a:ext cx="4032447" cy="9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7"/>
              </a:tblGrid>
              <a:tr h="321125">
                <a:tc>
                  <a:txBody>
                    <a:bodyPr/>
                    <a:lstStyle/>
                    <a:p>
                      <a:pPr algn="ctr"/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Одобрены</a:t>
                      </a:r>
                      <a:endParaRPr lang="ru-RU" b="0" spc="15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42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 ИП (69%), из них по результатам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первичного рассмотрения – 37 ИП (27%)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5243711"/>
              </p:ext>
            </p:extLst>
          </p:nvPr>
        </p:nvGraphicFramePr>
        <p:xfrm>
          <a:off x="611560" y="4077072"/>
          <a:ext cx="2232248" cy="98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</a:tblGrid>
              <a:tr h="592709">
                <a:tc>
                  <a:txBody>
                    <a:bodyPr/>
                    <a:lstStyle/>
                    <a:p>
                      <a:pPr algn="ctr"/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Направлены </a:t>
                      </a:r>
                      <a:b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доработку</a:t>
                      </a:r>
                      <a:endParaRPr lang="ru-RU" b="0" spc="15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339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ИП (24%)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6780317"/>
              </p:ext>
            </p:extLst>
          </p:nvPr>
        </p:nvGraphicFramePr>
        <p:xfrm>
          <a:off x="6300192" y="4077072"/>
          <a:ext cx="2138424" cy="975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8424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ru-RU" b="0" spc="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Находятся</a:t>
                      </a:r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b="0" spc="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рассмотрении </a:t>
                      </a:r>
                      <a:endParaRPr lang="ru-RU" b="0" spc="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552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ИП (3%)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9328834"/>
              </p:ext>
            </p:extLst>
          </p:nvPr>
        </p:nvGraphicFramePr>
        <p:xfrm>
          <a:off x="3491880" y="4077072"/>
          <a:ext cx="2160240" cy="97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b="0" spc="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</a:t>
                      </a:r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b="0" spc="15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рассмотрение</a:t>
                      </a:r>
                      <a:endParaRPr lang="ru-RU" b="0" spc="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43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ИП (100%)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14" name="Стрелка вверх 13"/>
          <p:cNvSpPr/>
          <p:nvPr/>
        </p:nvSpPr>
        <p:spPr>
          <a:xfrm>
            <a:off x="4427984" y="3717032"/>
            <a:ext cx="230430" cy="288032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5085184"/>
            <a:ext cx="253473" cy="36004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5724128" y="4437112"/>
            <a:ext cx="523695" cy="28803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>
            <a:off x="2915816" y="4437112"/>
            <a:ext cx="504056" cy="288032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11560" y="6381328"/>
            <a:ext cx="79928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* На сумму более 22 млрд. руб. в ценах соответствующих лет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1902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136904" cy="5976664"/>
          </a:xfrm>
          <a:solidFill>
            <a:schemeClr val="bg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Предельная </a:t>
            </a:r>
            <a:r>
              <a:rPr lang="ru-RU" dirty="0" smtClean="0">
                <a:solidFill>
                  <a:schemeClr val="tx1"/>
                </a:solidFill>
              </a:rPr>
              <a:t>стоимость поступивших ИП </a:t>
            </a:r>
            <a:r>
              <a:rPr lang="ru-RU" dirty="0" smtClean="0">
                <a:solidFill>
                  <a:schemeClr val="tx1"/>
                </a:solidFill>
              </a:rPr>
              <a:t>составила  более </a:t>
            </a:r>
            <a:r>
              <a:rPr lang="ru-RU" dirty="0" smtClean="0">
                <a:solidFill>
                  <a:schemeClr val="tx1"/>
                </a:solidFill>
              </a:rPr>
              <a:t>230 млрд. руб.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В </a:t>
            </a:r>
            <a:r>
              <a:rPr lang="ru-RU" dirty="0" smtClean="0">
                <a:solidFill>
                  <a:schemeClr val="tx1"/>
                </a:solidFill>
              </a:rPr>
              <a:t>общем количестве ИП, доля ИП, представленных организациями РКП, составляет 73%, а предприятиями других отраслей – 27%. На одно предприятие РКП в среднем приходится 2,33 представленных ИП, а на предприятия других отраслей – 1,35 ИП.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Количество </a:t>
            </a:r>
            <a:r>
              <a:rPr lang="ru-RU" dirty="0" smtClean="0">
                <a:solidFill>
                  <a:schemeClr val="tx1"/>
                </a:solidFill>
              </a:rPr>
              <a:t>представленных материалов Обоснований от организаций: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  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1 ИП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</a:t>
            </a:r>
            <a:r>
              <a:rPr lang="ru-RU" dirty="0" smtClean="0">
                <a:solidFill>
                  <a:schemeClr val="tx1"/>
                </a:solidFill>
              </a:rPr>
              <a:t> 48 организаций;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  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2 ИП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</a:t>
            </a:r>
            <a:r>
              <a:rPr lang="ru-RU" dirty="0" smtClean="0">
                <a:solidFill>
                  <a:schemeClr val="tx1"/>
                </a:solidFill>
              </a:rPr>
              <a:t> 33 организации;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  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3 ИП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</a:t>
            </a:r>
            <a:r>
              <a:rPr lang="ru-RU" dirty="0" smtClean="0">
                <a:solidFill>
                  <a:schemeClr val="tx1"/>
                </a:solidFill>
              </a:rPr>
              <a:t> 8 организаций;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  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4 ИП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</a:t>
            </a:r>
            <a:r>
              <a:rPr lang="ru-RU" dirty="0" smtClean="0">
                <a:solidFill>
                  <a:schemeClr val="tx1"/>
                </a:solidFill>
              </a:rPr>
              <a:t> 10 организаций 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 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более 4 ИП (всего 23)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</a:t>
            </a:r>
            <a:r>
              <a:rPr lang="ru-RU" dirty="0" smtClean="0">
                <a:solidFill>
                  <a:schemeClr val="tx1"/>
                </a:solidFill>
              </a:rPr>
              <a:t> 4 организации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476673"/>
          <a:ext cx="8352929" cy="4680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155"/>
                <a:gridCol w="1392155"/>
                <a:gridCol w="1387681"/>
                <a:gridCol w="1396628"/>
                <a:gridCol w="1392155"/>
                <a:gridCol w="1392155"/>
              </a:tblGrid>
              <a:tr h="821144">
                <a:tc gridSpan="6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Удельный вес ИП, получивших положительное заключение по результатам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7487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1-го рассмотрения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2-го рассмотрения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3-х и более рассмотрений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95945">
                <a:tc>
                  <a:txBody>
                    <a:bodyPr/>
                    <a:lstStyle/>
                    <a:p>
                      <a:r>
                        <a:rPr lang="ru-RU" dirty="0" smtClean="0"/>
                        <a:t>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 г.</a:t>
                      </a:r>
                      <a:endParaRPr lang="ru-RU" dirty="0"/>
                    </a:p>
                  </a:txBody>
                  <a:tcPr/>
                </a:tc>
              </a:tr>
              <a:tr h="1395945">
                <a:tc>
                  <a:txBody>
                    <a:bodyPr/>
                    <a:lstStyle/>
                    <a:p>
                      <a:r>
                        <a:rPr lang="ru-RU" dirty="0" smtClean="0"/>
                        <a:t>24%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512" y="5373216"/>
            <a:ext cx="8784976" cy="115212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целом, из поступивших за 2014 г. 70 ИП получили положительное </a:t>
            </a:r>
            <a:r>
              <a:rPr lang="ru-RU" dirty="0" smtClean="0">
                <a:solidFill>
                  <a:schemeClr val="tx1"/>
                </a:solidFill>
              </a:rPr>
              <a:t>заключение 70</a:t>
            </a:r>
            <a:r>
              <a:rPr lang="ru-RU" dirty="0" smtClean="0">
                <a:solidFill>
                  <a:schemeClr val="tx1"/>
                </a:solidFill>
              </a:rPr>
              <a:t>%, что практически совпадает со средним показателем за период 2012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</a:t>
            </a:r>
            <a:r>
              <a:rPr lang="ru-RU" dirty="0" smtClean="0">
                <a:solidFill>
                  <a:schemeClr val="tx1"/>
                </a:solidFill>
              </a:rPr>
              <a:t>2014 гг. 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</a:t>
            </a:r>
            <a:r>
              <a:rPr lang="ru-RU" dirty="0" smtClean="0">
                <a:solidFill>
                  <a:schemeClr val="tx1"/>
                </a:solidFill>
              </a:rPr>
              <a:t> 69%.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100000">
              <a:schemeClr val="accent6">
                <a:shade val="89000"/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7" name="TextBox 3"/>
          <p:cNvSpPr txBox="1">
            <a:spLocks noChangeArrowheads="1"/>
          </p:cNvSpPr>
          <p:nvPr/>
        </p:nvSpPr>
        <p:spPr bwMode="auto">
          <a:xfrm>
            <a:off x="179388" y="6381750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431516"/>
            <a:ext cx="8105777" cy="79208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/>
            <a:r>
              <a:rPr lang="ru-RU" sz="2000" b="1" spc="1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000" b="1" spc="1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1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замечания экспертов </a:t>
            </a:r>
            <a:r>
              <a:rPr lang="ru-RU" sz="2000" b="1" spc="1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spc="1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1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spc="1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</a:t>
            </a:r>
            <a:r>
              <a:rPr lang="ru-RU" sz="2000" b="1" spc="1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рассмотрения материалов Обоснований</a:t>
            </a:r>
            <a:endParaRPr lang="ru-RU" sz="2000" b="1" spc="13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533465"/>
            <a:ext cx="8064896" cy="5016758"/>
          </a:xfrm>
          <a:prstGeom prst="rect">
            <a:avLst/>
          </a:prstGeom>
          <a:gradFill flip="none" rotWithShape="1">
            <a:gsLst>
              <a:gs pos="49000">
                <a:schemeClr val="accent1">
                  <a:lumMod val="20000"/>
                  <a:lumOff val="80000"/>
                </a:schemeClr>
              </a:gs>
              <a:gs pos="100000">
                <a:schemeClr val="accent6">
                  <a:shade val="89000"/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361950" indent="-361950" algn="just">
              <a:spcBef>
                <a:spcPts val="1200"/>
              </a:spcBef>
            </a:pPr>
            <a:r>
              <a:rPr lang="ru-RU" sz="2000" dirty="0" smtClean="0">
                <a:latin typeface="+mn-lt"/>
              </a:rPr>
              <a:t>      Отсутствие почти в 50% представленных ОЭЦ перспективной программы выпуска изделий БРТ и РКТ.</a:t>
            </a:r>
          </a:p>
          <a:p>
            <a:pPr marL="361950" indent="-361950" algn="just">
              <a:spcBef>
                <a:spcPts val="1200"/>
              </a:spcBef>
            </a:pPr>
            <a:r>
              <a:rPr lang="ru-RU" sz="2000" spc="2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000" spc="20" dirty="0" smtClean="0">
                <a:latin typeface="+mn-lt"/>
                <a:cs typeface="Times New Roman" panose="02020603050405020304" pitchFamily="18" charset="0"/>
              </a:rPr>
              <a:t>     Положительная динамика: </a:t>
            </a:r>
          </a:p>
          <a:p>
            <a:pPr marL="361950" indent="-361950" algn="just">
              <a:spcBef>
                <a:spcPts val="1200"/>
              </a:spcBef>
            </a:pPr>
            <a:r>
              <a:rPr lang="ru-RU" sz="2000" dirty="0" smtClean="0">
                <a:latin typeface="+mn-lt"/>
              </a:rPr>
              <a:t>− </a:t>
            </a:r>
            <a:r>
              <a:rPr lang="ru-RU" sz="2000" dirty="0" smtClean="0">
                <a:latin typeface="+mn-lt"/>
              </a:rPr>
              <a:t>предприятия стали более корректно определять цели и </a:t>
            </a:r>
            <a:r>
              <a:rPr lang="ru-RU" sz="2000" dirty="0" smtClean="0">
                <a:latin typeface="+mn-lt"/>
              </a:rPr>
              <a:t>задачи ИП</a:t>
            </a:r>
            <a:r>
              <a:rPr lang="ru-RU" sz="2000" dirty="0" smtClean="0">
                <a:latin typeface="+mn-lt"/>
              </a:rPr>
              <a:t>;</a:t>
            </a:r>
          </a:p>
          <a:p>
            <a:r>
              <a:rPr lang="ru-RU" sz="2000" dirty="0" smtClean="0">
                <a:latin typeface="+mn-lt"/>
              </a:rPr>
              <a:t>− </a:t>
            </a:r>
            <a:r>
              <a:rPr lang="ru-RU" sz="2000" dirty="0" smtClean="0">
                <a:latin typeface="+mn-lt"/>
              </a:rPr>
              <a:t>мероприятия по реализации ИП более корректно увязываются </a:t>
            </a:r>
            <a:r>
              <a:rPr lang="ru-RU" sz="2000" dirty="0" smtClean="0">
                <a:latin typeface="+mn-lt"/>
              </a:rPr>
              <a:t>            с </a:t>
            </a:r>
            <a:r>
              <a:rPr lang="ru-RU" sz="2000" dirty="0" smtClean="0">
                <a:latin typeface="+mn-lt"/>
              </a:rPr>
              <a:t>результатами проведения ОКР;</a:t>
            </a:r>
          </a:p>
          <a:p>
            <a:r>
              <a:rPr lang="ru-RU" sz="2000" dirty="0" smtClean="0">
                <a:latin typeface="+mn-lt"/>
              </a:rPr>
              <a:t>− уменьшилось количество представленных материалов, в которых реконструкция включает мероприятия по проведению текущего и среднего ремонта;</a:t>
            </a:r>
          </a:p>
          <a:p>
            <a:r>
              <a:rPr lang="ru-RU" sz="2000" dirty="0" smtClean="0">
                <a:latin typeface="+mn-lt"/>
              </a:rPr>
              <a:t>− увеличилось количество ОЭЦ, в которых данные форм, таблиц и разделов увязаны между собой;</a:t>
            </a:r>
          </a:p>
          <a:p>
            <a:r>
              <a:rPr lang="ru-RU" sz="2000" dirty="0" smtClean="0">
                <a:latin typeface="+mn-lt"/>
              </a:rPr>
              <a:t>− достаточно полно представлены данные о капитальных вложениях, финансируемых по другим инвестиционным проектам и проектам, реализуемым за счёт собственных средств (техническое перевооружение).</a:t>
            </a:r>
            <a:endParaRPr lang="ru-RU" sz="2000" spc="20" dirty="0" smtClean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831392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bg2">
                <a:lumMod val="90000"/>
              </a:schemeClr>
            </a:gs>
            <a:gs pos="100000">
              <a:schemeClr val="accent6">
                <a:shade val="89000"/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836712"/>
            <a:ext cx="7776864" cy="5062924"/>
          </a:xfrm>
          <a:prstGeom prst="rect">
            <a:avLst/>
          </a:prstGeom>
          <a:gradFill flip="none" rotWithShape="1">
            <a:gsLst>
              <a:gs pos="49000">
                <a:schemeClr val="accent1">
                  <a:lumMod val="20000"/>
                  <a:lumOff val="80000"/>
                </a:schemeClr>
              </a:gs>
              <a:gs pos="100000">
                <a:schemeClr val="accent6">
                  <a:shade val="89000"/>
                  <a:lumMod val="90000"/>
                </a:schemeClr>
              </a:gs>
            </a:gsLst>
            <a:lin ang="2700000" scaled="1"/>
            <a:tileRect/>
          </a:gradFill>
          <a:ln w="6350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spc="30" dirty="0" smtClean="0">
                <a:latin typeface="+mn-lt"/>
                <a:cs typeface="Times New Roman" panose="02020603050405020304" pitchFamily="18" charset="0"/>
              </a:rPr>
              <a:t>Негативные моменты:</a:t>
            </a:r>
          </a:p>
          <a:p>
            <a:r>
              <a:rPr lang="ru-RU" sz="2000" dirty="0" smtClean="0">
                <a:latin typeface="+mn-lt"/>
              </a:rPr>
              <a:t>− </a:t>
            </a:r>
            <a:r>
              <a:rPr lang="ru-RU" sz="2000" dirty="0" smtClean="0">
                <a:latin typeface="+mn-lt"/>
              </a:rPr>
              <a:t>мероприятиями по обеспечению производства заданной номенклатуры </a:t>
            </a:r>
            <a:r>
              <a:rPr lang="ru-RU" sz="2000" dirty="0" err="1" smtClean="0">
                <a:latin typeface="+mn-lt"/>
              </a:rPr>
              <a:t>специзделий</a:t>
            </a:r>
            <a:r>
              <a:rPr lang="ru-RU" sz="2000" dirty="0" smtClean="0">
                <a:latin typeface="+mn-lt"/>
              </a:rPr>
              <a:t> часто решаются задачи по производству не связанной с тематикой продукции, что приводит к необоснованному завышению количества приобретаемого оборудования</a:t>
            </a:r>
          </a:p>
          <a:p>
            <a:r>
              <a:rPr lang="ru-RU" sz="2000" dirty="0" smtClean="0">
                <a:latin typeface="+mn-lt"/>
              </a:rPr>
              <a:t>− определение затрат на выполнение СМР осуществляется без учета номенклатуры работ, их объемов и оценки удельной стоимости;</a:t>
            </a:r>
          </a:p>
          <a:p>
            <a:r>
              <a:rPr lang="ru-RU" sz="2000" dirty="0" smtClean="0">
                <a:latin typeface="+mn-lt"/>
              </a:rPr>
              <a:t>− отсутствует оценка возможности финансирования проекта за счет собственных средств: прогнозируемой чистой прибыли и амортизационных отчислений;</a:t>
            </a:r>
          </a:p>
          <a:p>
            <a:r>
              <a:rPr lang="ru-RU" sz="2000" dirty="0" smtClean="0">
                <a:latin typeface="+mn-lt"/>
              </a:rPr>
              <a:t>− часто не учитываются мероприятия по обеспечению норм промышленной и пожарной безопасности, требований по энергосбережению</a:t>
            </a:r>
            <a:r>
              <a:rPr lang="ru-RU" sz="2000" dirty="0" smtClean="0">
                <a:latin typeface="+mn-lt"/>
              </a:rPr>
              <a:t>.</a:t>
            </a:r>
            <a:endParaRPr lang="ru-RU" sz="2000" spc="30" dirty="0" smtClean="0">
              <a:latin typeface="+mn-lt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endParaRPr lang="ru-RU" spc="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598395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tint val="96000"/>
                <a:satMod val="120000"/>
                <a:lumMod val="120000"/>
              </a:schemeClr>
            </a:gs>
            <a:gs pos="100000">
              <a:schemeClr val="accent6">
                <a:shade val="89000"/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7" name="TextBox 3"/>
          <p:cNvSpPr txBox="1">
            <a:spLocks noChangeArrowheads="1"/>
          </p:cNvSpPr>
          <p:nvPr/>
        </p:nvSpPr>
        <p:spPr bwMode="auto">
          <a:xfrm>
            <a:off x="179388" y="6381750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3627" y="326645"/>
            <a:ext cx="8280970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000" b="1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и предложения:</a:t>
            </a:r>
            <a:endParaRPr lang="ru-RU" sz="2000" b="1" spc="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768"/>
            <a:ext cx="8280920" cy="50405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Необходимы:</a:t>
            </a:r>
          </a:p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Комплексный подход к расчёту эффективности капиталовложений, направляемых на реконструкцию и техническое перевооружение предприятий</a:t>
            </a:r>
            <a:r>
              <a:rPr lang="en-US" sz="2400" dirty="0" smtClean="0">
                <a:solidFill>
                  <a:schemeClr val="tx1"/>
                </a:solidFill>
              </a:rPr>
              <a:t>;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 Обоснованное определение доли собственных                                средств предприятий, направляемых на реализацию ИП, основанное на оценке достоверной величины и качественного состава основных фондов предприятий.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069798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348880"/>
            <a:ext cx="8352928" cy="84400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800" b="1" i="1" spc="100" dirty="0" smtClean="0">
                <a:solidFill>
                  <a:schemeClr val="tx1"/>
                </a:solidFill>
                <a:latin typeface="Calibri Light" panose="020F0302020204030204" pitchFamily="34" charset="0"/>
                <a:cs typeface="Aharoni" panose="02010803020104030203" pitchFamily="2" charset="-79"/>
              </a:rPr>
              <a:t>БЛАГОДАРЮ ЗА ВНИМАНИЕ !</a:t>
            </a:r>
            <a:endParaRPr lang="ru-RU" sz="4800" b="1" i="1" spc="100" dirty="0">
              <a:solidFill>
                <a:schemeClr val="tx1"/>
              </a:solidFill>
              <a:latin typeface="Calibri Light" panose="020F03020202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56978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2959</TotalTime>
  <Words>651</Words>
  <Application>Microsoft Office PowerPoint</Application>
  <PresentationFormat>Экран (4:3)</PresentationFormat>
  <Paragraphs>71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БЛАГОДАРЮ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оооооо</dc:title>
  <dc:creator>ChistovaEA</dc:creator>
  <cp:lastModifiedBy>Ник</cp:lastModifiedBy>
  <cp:revision>405</cp:revision>
  <cp:lastPrinted>2013-10-18T11:50:04Z</cp:lastPrinted>
  <dcterms:created xsi:type="dcterms:W3CDTF">2012-09-12T08:47:03Z</dcterms:created>
  <dcterms:modified xsi:type="dcterms:W3CDTF">2015-02-15T18:45:12Z</dcterms:modified>
</cp:coreProperties>
</file>