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EFDE86D-F26E-4B7E-BC7F-7864465F4AC7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F5D9C70-21CF-4E4F-B971-A49FBB994A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5717" y="332656"/>
            <a:ext cx="90010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sz="1400" b="1" dirty="0"/>
              <a:t>Паспорт </a:t>
            </a:r>
            <a:r>
              <a:rPr lang="ru-RU" sz="1200" dirty="0"/>
              <a:t>инвестиционного проекта </a:t>
            </a:r>
            <a:r>
              <a:rPr lang="ru-RU" sz="1200" u="sng" dirty="0"/>
              <a:t>(Приказ МЭР РФ № 199 от 02.04.2014</a:t>
            </a:r>
            <a:r>
              <a:rPr lang="ru-RU" sz="1200" u="sng" dirty="0" smtClean="0"/>
              <a:t>);</a:t>
            </a:r>
            <a:endParaRPr lang="ru-RU" sz="14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/>
              <a:t>Тест-паспорт</a:t>
            </a:r>
            <a:r>
              <a:rPr lang="ru-RU" sz="1400" dirty="0" smtClean="0"/>
              <a:t> </a:t>
            </a:r>
            <a:r>
              <a:rPr lang="ru-RU" sz="1200" dirty="0"/>
              <a:t>инвестиционного </a:t>
            </a:r>
            <a:r>
              <a:rPr lang="ru-RU" sz="1200" dirty="0" smtClean="0"/>
              <a:t>проекта;</a:t>
            </a:r>
            <a:endParaRPr lang="ru-RU" sz="1200" dirty="0"/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400" b="1" dirty="0" smtClean="0"/>
              <a:t> Расчёт </a:t>
            </a:r>
            <a:r>
              <a:rPr lang="ru-RU" sz="1400" b="1" dirty="0"/>
              <a:t>интегральной оценки эффективности инвестиционного проекта </a:t>
            </a:r>
            <a:r>
              <a:rPr lang="ru-RU" sz="1200" u="sng" dirty="0"/>
              <a:t>(Приказ МЭР РФ № 199 от 02.04.2014</a:t>
            </a:r>
            <a:r>
              <a:rPr lang="ru-RU" sz="1200" u="sng" dirty="0" smtClean="0"/>
              <a:t>);</a:t>
            </a:r>
            <a:endParaRPr lang="ru-RU" sz="1200" dirty="0"/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1400" b="1" dirty="0" smtClean="0"/>
              <a:t> </a:t>
            </a:r>
            <a:r>
              <a:rPr lang="ru-RU" sz="1400" dirty="0" smtClean="0"/>
              <a:t>Сведения </a:t>
            </a:r>
            <a:r>
              <a:rPr lang="ru-RU" sz="1400" dirty="0"/>
              <a:t>и количественные показатели  результатов реализации инвестиционного</a:t>
            </a:r>
            <a:r>
              <a:rPr lang="ru-RU" sz="1400" b="1" dirty="0"/>
              <a:t> проекта-аналога</a:t>
            </a:r>
            <a:r>
              <a:rPr lang="ru-RU" sz="1400" dirty="0"/>
              <a:t> </a:t>
            </a:r>
            <a:r>
              <a:rPr lang="ru-RU" sz="1200" u="sng" dirty="0"/>
              <a:t>(Приказ МЭР РФ № 199 от 02.04.2014</a:t>
            </a:r>
            <a:r>
              <a:rPr lang="ru-RU" sz="1200" u="sng" dirty="0" smtClean="0"/>
              <a:t>);</a:t>
            </a:r>
            <a:endParaRPr lang="ru-RU" sz="12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/>
              <a:t>Заключение </a:t>
            </a:r>
            <a:r>
              <a:rPr lang="ru-RU" sz="1400" b="1" dirty="0" err="1"/>
              <a:t>Госэкспертизы</a:t>
            </a:r>
            <a:r>
              <a:rPr lang="ru-RU" sz="1400" b="1" dirty="0"/>
              <a:t> </a:t>
            </a:r>
            <a:r>
              <a:rPr lang="ru-RU" sz="1400" dirty="0"/>
              <a:t>по проекту-аналогу</a:t>
            </a:r>
            <a:r>
              <a:rPr lang="ru-RU" sz="1400" b="1" dirty="0"/>
              <a:t> и Решение </a:t>
            </a:r>
            <a:r>
              <a:rPr lang="ru-RU" sz="1400" dirty="0"/>
              <a:t>об утверждении проектной документации.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ru-RU" sz="1400" b="1" dirty="0" smtClean="0"/>
              <a:t> Обоснование </a:t>
            </a:r>
            <a:r>
              <a:rPr lang="ru-RU" sz="1400" b="1" dirty="0"/>
              <a:t>экономической целесообразности реализации инвестиционного проекта,</a:t>
            </a:r>
            <a:r>
              <a:rPr lang="ru-RU" sz="1200" b="1" dirty="0"/>
              <a:t> </a:t>
            </a:r>
            <a:r>
              <a:rPr lang="ru-RU" sz="1200" dirty="0"/>
              <a:t>заверенное Головным предприятием </a:t>
            </a:r>
            <a:r>
              <a:rPr lang="ru-RU" sz="1200" u="sng" dirty="0"/>
              <a:t>(Приказ </a:t>
            </a:r>
            <a:r>
              <a:rPr lang="ru-RU" sz="1200" u="sng" dirty="0" err="1"/>
              <a:t>Роскосмоса</a:t>
            </a:r>
            <a:r>
              <a:rPr lang="ru-RU" sz="1200" u="sng" dirty="0"/>
              <a:t> №151 от 17июля 2012г</a:t>
            </a:r>
            <a:r>
              <a:rPr lang="ru-RU" sz="1200" u="sng" dirty="0" smtClean="0"/>
              <a:t>);</a:t>
            </a:r>
            <a:endParaRPr lang="ru-RU" sz="12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sz="1400" b="1" dirty="0" smtClean="0"/>
              <a:t> Аналитическая записка</a:t>
            </a:r>
            <a:r>
              <a:rPr lang="ru-RU" sz="1400" dirty="0" smtClean="0"/>
              <a:t>;</a:t>
            </a:r>
            <a:endParaRPr lang="ru-RU" sz="14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ru-RU" sz="1400" b="1" dirty="0" smtClean="0"/>
              <a:t> Расчет </a:t>
            </a:r>
            <a:r>
              <a:rPr lang="ru-RU" sz="1400" b="1" dirty="0"/>
              <a:t>технологической структуры капитальных вложений</a:t>
            </a:r>
            <a:r>
              <a:rPr lang="ru-RU" sz="1200" b="1" dirty="0"/>
              <a:t> </a:t>
            </a:r>
            <a:r>
              <a:rPr lang="ru-RU" sz="1200" dirty="0"/>
              <a:t>(</a:t>
            </a:r>
            <a:r>
              <a:rPr lang="ru-RU" sz="1200" u="sng" dirty="0"/>
              <a:t>Постановление Правительства РФ №590 в редакции 09.01.2014 г. в части п. 13. Подпункта «в</a:t>
            </a:r>
            <a:r>
              <a:rPr lang="ru-RU" sz="1200" u="sng" dirty="0" smtClean="0"/>
              <a:t>»)</a:t>
            </a:r>
            <a:r>
              <a:rPr lang="ru-RU" sz="1200" dirty="0" smtClean="0"/>
              <a:t>;</a:t>
            </a:r>
            <a:endParaRPr lang="ru-RU" sz="12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400" b="1" dirty="0" smtClean="0"/>
              <a:t>Дополнительный </a:t>
            </a:r>
            <a:r>
              <a:rPr lang="ru-RU" sz="1400" b="1" dirty="0"/>
              <a:t>расчет </a:t>
            </a:r>
            <a:r>
              <a:rPr lang="ru-RU" sz="1400" dirty="0"/>
              <a:t>технологической структуры капитальных вложений </a:t>
            </a:r>
            <a:r>
              <a:rPr lang="ru-RU" sz="1200" dirty="0"/>
              <a:t>в строительно-монтажные </a:t>
            </a:r>
            <a:r>
              <a:rPr lang="ru-RU" sz="1200" dirty="0" smtClean="0"/>
              <a:t>работы</a:t>
            </a:r>
            <a:r>
              <a:rPr lang="ru-RU" sz="1400" dirty="0" smtClean="0"/>
              <a:t>;</a:t>
            </a:r>
            <a:endParaRPr lang="ru-RU" sz="14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ru-RU" sz="1400" b="1" dirty="0" smtClean="0"/>
              <a:t> Коммерческие </a:t>
            </a:r>
            <a:r>
              <a:rPr lang="ru-RU" sz="1400" b="1" dirty="0"/>
              <a:t>предложения или </a:t>
            </a:r>
            <a:r>
              <a:rPr lang="ru-RU" sz="1400" b="1" dirty="0" smtClean="0"/>
              <a:t>прайс-листы</a:t>
            </a:r>
            <a:r>
              <a:rPr lang="ru-RU" sz="1400" dirty="0" smtClean="0"/>
              <a:t>;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ru-RU" sz="1400" b="1" dirty="0" smtClean="0"/>
              <a:t> Копии </a:t>
            </a:r>
            <a:r>
              <a:rPr lang="ru-RU" sz="1400" b="1" dirty="0"/>
              <a:t>регистрационных документов</a:t>
            </a:r>
            <a:r>
              <a:rPr lang="ru-RU" sz="1400" dirty="0"/>
              <a:t> в территориальных органах государственной статистики и налоговых </a:t>
            </a:r>
            <a:r>
              <a:rPr lang="ru-RU" sz="1400" dirty="0" smtClean="0"/>
              <a:t>органах;</a:t>
            </a:r>
            <a:endParaRPr lang="ru-RU" sz="14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ru-RU" sz="1400" b="1" dirty="0" smtClean="0"/>
              <a:t> Копия </a:t>
            </a:r>
            <a:r>
              <a:rPr lang="ru-RU" sz="1400" b="1" dirty="0"/>
              <a:t>правоустанавливающих документов на земельный участок </a:t>
            </a:r>
            <a:endParaRPr lang="ru-RU" sz="1400" b="1" dirty="0" smtClean="0"/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ru-RU" sz="1400" dirty="0" smtClean="0"/>
              <a:t> </a:t>
            </a:r>
            <a:r>
              <a:rPr lang="ru-RU" sz="1200" dirty="0" smtClean="0"/>
              <a:t>В </a:t>
            </a:r>
            <a:r>
              <a:rPr lang="ru-RU" sz="1200" dirty="0"/>
              <a:t>соответствии </a:t>
            </a:r>
            <a:r>
              <a:rPr lang="ru-RU" sz="1200" u="sng" dirty="0"/>
              <a:t>со статьей 80 Бюджетного кодекса Российской Федерации</a:t>
            </a:r>
            <a:r>
              <a:rPr lang="ru-RU" sz="1200" dirty="0"/>
              <a:t> для акционерных обществ </a:t>
            </a:r>
            <a:r>
              <a:rPr lang="ru-RU" sz="1400" dirty="0"/>
              <a:t>- </a:t>
            </a:r>
            <a:r>
              <a:rPr lang="ru-RU" sz="1400" b="1" dirty="0"/>
              <a:t>документ (гарантийное письмо или другой) о согласии проведения </a:t>
            </a:r>
            <a:r>
              <a:rPr lang="ru-RU" sz="1400" b="1" dirty="0" err="1"/>
              <a:t>допэмиссии</a:t>
            </a:r>
            <a:r>
              <a:rPr lang="ru-RU" sz="1400" dirty="0"/>
              <a:t> </a:t>
            </a:r>
            <a:r>
              <a:rPr lang="ru-RU" sz="1400" b="1" dirty="0"/>
              <a:t>акций</a:t>
            </a:r>
            <a:r>
              <a:rPr lang="ru-RU" sz="1400" dirty="0"/>
              <a:t> </a:t>
            </a:r>
            <a:r>
              <a:rPr lang="ru-RU" sz="1200" dirty="0"/>
              <a:t>на эквивалентную сумму предоставления средств из федерального бюджета; а также Гарантийное письмо на исполнение обязательств по привлечению внебюджетных (собственных) средств  для реализации мероприятий в объемах, предусмотренных (проектом) указанной </a:t>
            </a:r>
            <a:r>
              <a:rPr lang="ru-RU" sz="1200" dirty="0" smtClean="0"/>
              <a:t>программой;</a:t>
            </a:r>
            <a:endParaRPr lang="ru-RU" sz="14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ru-RU" sz="1400" b="1" dirty="0"/>
              <a:t>Решение (Проект решения) о подготовке и реализации бюджетных инвестиций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ru-RU" sz="1400" b="1" dirty="0" smtClean="0"/>
              <a:t>В </a:t>
            </a:r>
            <a:r>
              <a:rPr lang="ru-RU" sz="1400" b="1" dirty="0"/>
              <a:t>случаях </a:t>
            </a:r>
            <a:r>
              <a:rPr lang="ru-RU" sz="1400" dirty="0"/>
              <a:t>преобразования ФГУП в ОАО, </a:t>
            </a:r>
            <a:r>
              <a:rPr lang="ru-RU" sz="1400" b="1" dirty="0"/>
              <a:t>документы, </a:t>
            </a:r>
            <a:r>
              <a:rPr lang="ru-RU" sz="1200" b="1" dirty="0"/>
              <a:t>подтверждающие передачу имущественного комплекса от ФГУП к </a:t>
            </a:r>
            <a:r>
              <a:rPr lang="ru-RU" sz="1200" b="1" dirty="0" smtClean="0"/>
              <a:t>ОАО;</a:t>
            </a:r>
            <a:endParaRPr lang="ru-RU" sz="14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ru-RU" sz="1400" b="1" dirty="0" smtClean="0"/>
              <a:t> Копия </a:t>
            </a:r>
            <a:r>
              <a:rPr lang="ru-RU" sz="1400" b="1" dirty="0"/>
              <a:t>задания на </a:t>
            </a:r>
            <a:r>
              <a:rPr lang="ru-RU" sz="1400" b="1" dirty="0" smtClean="0"/>
              <a:t>проектирование</a:t>
            </a:r>
            <a:r>
              <a:rPr lang="ru-RU" sz="1400" dirty="0" smtClean="0"/>
              <a:t>;</a:t>
            </a:r>
            <a:endParaRPr lang="ru-RU" sz="1400" dirty="0"/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</a:t>
            </a:r>
            <a:r>
              <a:rPr lang="ru-RU" sz="1400" b="1" dirty="0" smtClean="0"/>
              <a:t>Копия </a:t>
            </a:r>
            <a:r>
              <a:rPr lang="ru-RU" sz="1400" b="1" dirty="0"/>
              <a:t>положительного заключения ФГУ «</a:t>
            </a:r>
            <a:r>
              <a:rPr lang="ru-RU" sz="1400" b="1" dirty="0" err="1"/>
              <a:t>Главгосэкспертиза</a:t>
            </a:r>
            <a:r>
              <a:rPr lang="ru-RU" sz="1400" b="1" dirty="0"/>
              <a:t> России»</a:t>
            </a:r>
            <a:r>
              <a:rPr lang="ru-RU" sz="1400" dirty="0"/>
              <a:t> </a:t>
            </a:r>
            <a:r>
              <a:rPr lang="ru-RU" sz="1200" dirty="0"/>
              <a:t>или ее территориальных органов о проведении проверки достоверности определения сметной стоимости объектов капитального строительства, строительство которых финансируется с привлечением средств федерального бюджета» (</a:t>
            </a:r>
            <a:r>
              <a:rPr lang="ru-RU" sz="1200" u="sng" dirty="0"/>
              <a:t>постановление Правительства Российской Федерации от 18 мая 2009г. №427</a:t>
            </a:r>
            <a:r>
              <a:rPr lang="ru-RU" sz="1200" u="sng" dirty="0" smtClean="0"/>
              <a:t>)</a:t>
            </a:r>
            <a:r>
              <a:rPr lang="ru-RU" sz="1200" dirty="0"/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6952" y="116632"/>
            <a:ext cx="6840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обосновывающих документов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87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</TotalTime>
  <Words>316</Words>
  <Application>Microsoft Office PowerPoint</Application>
  <PresentationFormat>Экран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Воздушный поток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2015-02-20T09:59:16Z</dcterms:created>
  <dcterms:modified xsi:type="dcterms:W3CDTF">2015-02-20T10:26:59Z</dcterms:modified>
</cp:coreProperties>
</file>